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8" r:id="rId2"/>
    <p:sldId id="258" r:id="rId3"/>
    <p:sldId id="349" r:id="rId4"/>
    <p:sldId id="259" r:id="rId5"/>
    <p:sldId id="350" r:id="rId6"/>
    <p:sldId id="260" r:id="rId7"/>
    <p:sldId id="261" r:id="rId8"/>
    <p:sldId id="262" r:id="rId9"/>
    <p:sldId id="263" r:id="rId10"/>
    <p:sldId id="264" r:id="rId11"/>
    <p:sldId id="257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51" r:id="rId21"/>
    <p:sldId id="274" r:id="rId22"/>
    <p:sldId id="347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2" r:id="rId40"/>
    <p:sldId id="291" r:id="rId41"/>
    <p:sldId id="346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1" r:id="rId50"/>
    <p:sldId id="302" r:id="rId51"/>
    <p:sldId id="303" r:id="rId52"/>
    <p:sldId id="304" r:id="rId53"/>
    <p:sldId id="345" r:id="rId54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4660"/>
  </p:normalViewPr>
  <p:slideViewPr>
    <p:cSldViewPr>
      <p:cViewPr varScale="1">
        <p:scale>
          <a:sx n="81" d="100"/>
          <a:sy n="81" d="100"/>
        </p:scale>
        <p:origin x="163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007659-2205-4613-8894-BF95A53E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B00A881E-2287-4799-892D-A50984887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61B838-F17B-4990-8FD0-5E3055BC3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11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34EB92A-7C83-4C2C-A7AB-AE7711A8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EA586089-C132-42F3-9B38-B01627EA4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486F44-F424-457A-968A-F3A41D510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808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4C0852-9B6F-4D1B-80A6-98C5F748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6449F6E7-BD1E-4304-9CD2-DA2105FF2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0416FC-9B57-42F7-B8F0-D686B072B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324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3">
            <a:extLst>
              <a:ext uri="{FF2B5EF4-FFF2-40B4-BE49-F238E27FC236}">
                <a16:creationId xmlns:a16="http://schemas.microsoft.com/office/drawing/2014/main" id="{3E97EF90-C174-499C-8E2A-813462E6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6" name="Altbilgi Yer Tutucusu 4">
            <a:extLst>
              <a:ext uri="{FF2B5EF4-FFF2-40B4-BE49-F238E27FC236}">
                <a16:creationId xmlns:a16="http://schemas.microsoft.com/office/drawing/2014/main" id="{E7B74DC5-02B1-4867-BFA2-2B40435F2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5">
            <a:extLst>
              <a:ext uri="{FF2B5EF4-FFF2-40B4-BE49-F238E27FC236}">
                <a16:creationId xmlns:a16="http://schemas.microsoft.com/office/drawing/2014/main" id="{0AECBF02-1AB5-4A14-A759-0B79793E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205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3">
            <a:extLst>
              <a:ext uri="{FF2B5EF4-FFF2-40B4-BE49-F238E27FC236}">
                <a16:creationId xmlns:a16="http://schemas.microsoft.com/office/drawing/2014/main" id="{10E2D445-C77A-49FD-B5DF-1F3494A74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8" name="Altbilgi Yer Tutucusu 4">
            <a:extLst>
              <a:ext uri="{FF2B5EF4-FFF2-40B4-BE49-F238E27FC236}">
                <a16:creationId xmlns:a16="http://schemas.microsoft.com/office/drawing/2014/main" id="{89E98C89-006D-4A66-8623-E0C5F44F0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5">
            <a:extLst>
              <a:ext uri="{FF2B5EF4-FFF2-40B4-BE49-F238E27FC236}">
                <a16:creationId xmlns:a16="http://schemas.microsoft.com/office/drawing/2014/main" id="{1EF3540F-C66B-4B0F-BCF1-4441E29F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630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3">
            <a:extLst>
              <a:ext uri="{FF2B5EF4-FFF2-40B4-BE49-F238E27FC236}">
                <a16:creationId xmlns:a16="http://schemas.microsoft.com/office/drawing/2014/main" id="{F4F590E3-9609-4545-A961-6E0CE95EB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4" name="Altbilgi Yer Tutucusu 4">
            <a:extLst>
              <a:ext uri="{FF2B5EF4-FFF2-40B4-BE49-F238E27FC236}">
                <a16:creationId xmlns:a16="http://schemas.microsoft.com/office/drawing/2014/main" id="{B96DDED5-B8D5-4FBC-9955-43F3B019F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5">
            <a:extLst>
              <a:ext uri="{FF2B5EF4-FFF2-40B4-BE49-F238E27FC236}">
                <a16:creationId xmlns:a16="http://schemas.microsoft.com/office/drawing/2014/main" id="{162A2343-DF9A-474F-9F97-B61180A2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72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3">
            <a:extLst>
              <a:ext uri="{FF2B5EF4-FFF2-40B4-BE49-F238E27FC236}">
                <a16:creationId xmlns:a16="http://schemas.microsoft.com/office/drawing/2014/main" id="{59EEC35A-5CA3-4912-B2D9-D7EEF4AA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3" name="Altbilgi Yer Tutucusu 4">
            <a:extLst>
              <a:ext uri="{FF2B5EF4-FFF2-40B4-BE49-F238E27FC236}">
                <a16:creationId xmlns:a16="http://schemas.microsoft.com/office/drawing/2014/main" id="{0042AF78-8897-4B87-9DDC-27FD8D66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5">
            <a:extLst>
              <a:ext uri="{FF2B5EF4-FFF2-40B4-BE49-F238E27FC236}">
                <a16:creationId xmlns:a16="http://schemas.microsoft.com/office/drawing/2014/main" id="{916303B3-6360-407A-960B-02CE5166E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118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3">
            <a:extLst>
              <a:ext uri="{FF2B5EF4-FFF2-40B4-BE49-F238E27FC236}">
                <a16:creationId xmlns:a16="http://schemas.microsoft.com/office/drawing/2014/main" id="{66D8E6BA-FEBC-4C34-A2CA-65B5AEDE9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6" name="Altbilgi Yer Tutucusu 4">
            <a:extLst>
              <a:ext uri="{FF2B5EF4-FFF2-40B4-BE49-F238E27FC236}">
                <a16:creationId xmlns:a16="http://schemas.microsoft.com/office/drawing/2014/main" id="{088B9B96-3F36-4402-93FA-A517C6565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5">
            <a:extLst>
              <a:ext uri="{FF2B5EF4-FFF2-40B4-BE49-F238E27FC236}">
                <a16:creationId xmlns:a16="http://schemas.microsoft.com/office/drawing/2014/main" id="{4CEAB958-629B-408A-8FC4-3D445253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414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tr-TR" noProof="0"/>
              <a:t>Resim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3">
            <a:extLst>
              <a:ext uri="{FF2B5EF4-FFF2-40B4-BE49-F238E27FC236}">
                <a16:creationId xmlns:a16="http://schemas.microsoft.com/office/drawing/2014/main" id="{182E689D-5A91-4D79-9635-89881B6A9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6" name="Altbilgi Yer Tutucusu 4">
            <a:extLst>
              <a:ext uri="{FF2B5EF4-FFF2-40B4-BE49-F238E27FC236}">
                <a16:creationId xmlns:a16="http://schemas.microsoft.com/office/drawing/2014/main" id="{6F9116E9-3568-45A6-BFEE-363483856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5">
            <a:extLst>
              <a:ext uri="{FF2B5EF4-FFF2-40B4-BE49-F238E27FC236}">
                <a16:creationId xmlns:a16="http://schemas.microsoft.com/office/drawing/2014/main" id="{7E4EBCAE-F200-489C-B331-2B45EB3FC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839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8D6D38-94C6-4AA3-ACB9-13C8D8AE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499D068B-D4EF-4E9D-B614-03557280B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33AD67A-8F7A-43CD-AEF8-8B275A58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32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87CB167-3C93-476B-8BCE-0D567D3DD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33C51A16-7702-471C-94D8-972ACC02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4D1523C-9FBA-41B4-B533-2948B6149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392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>
            <a:extLst>
              <a:ext uri="{FF2B5EF4-FFF2-40B4-BE49-F238E27FC236}">
                <a16:creationId xmlns:a16="http://schemas.microsoft.com/office/drawing/2014/main" id="{C74CBB7E-88AA-4B8F-A09A-F626FDD50E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Metin Yer Tutucusu 2">
            <a:extLst>
              <a:ext uri="{FF2B5EF4-FFF2-40B4-BE49-F238E27FC236}">
                <a16:creationId xmlns:a16="http://schemas.microsoft.com/office/drawing/2014/main" id="{E8C5BAB8-2F26-402A-8891-6756D4B6B5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6AEC91-476B-409A-B807-B72F758D5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3.01.2022</a:t>
            </a:fld>
            <a:endParaRPr lang="tr-TR"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EDD110BF-D387-4FF9-9119-85415533F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DC0DC9-4045-4221-BE70-87C185CBD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81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76F66C05-F82B-42ED-8948-46221D414F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Ekstraselüler</a:t>
            </a:r>
            <a:r>
              <a:rPr lang="tr-TR" dirty="0"/>
              <a:t> </a:t>
            </a:r>
            <a:r>
              <a:rPr lang="tr-TR" dirty="0" err="1"/>
              <a:t>Matriks</a:t>
            </a:r>
            <a:r>
              <a:rPr lang="tr-TR" dirty="0"/>
              <a:t> ve Hücre </a:t>
            </a:r>
            <a:r>
              <a:rPr lang="tr-TR" dirty="0" err="1"/>
              <a:t>Matriks</a:t>
            </a:r>
            <a:r>
              <a:rPr lang="tr-TR" dirty="0"/>
              <a:t> Etkileşimleri</a:t>
            </a:r>
          </a:p>
        </p:txBody>
      </p:sp>
      <p:sp>
        <p:nvSpPr>
          <p:cNvPr id="5" name="Alt Başlık 4">
            <a:extLst>
              <a:ext uri="{FF2B5EF4-FFF2-40B4-BE49-F238E27FC236}">
                <a16:creationId xmlns:a16="http://schemas.microsoft.com/office/drawing/2014/main" id="{31AAEB93-1CDC-48FC-A3DB-FB11D4DA8E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tr-TR" dirty="0"/>
              <a:t>Dr. </a:t>
            </a:r>
            <a:r>
              <a:rPr lang="tr-TR" dirty="0" err="1"/>
              <a:t>Öğr</a:t>
            </a:r>
            <a:r>
              <a:rPr lang="tr-TR" dirty="0"/>
              <a:t>. Üyesi Lutfiye Karcıoğlu Batur</a:t>
            </a:r>
          </a:p>
        </p:txBody>
      </p:sp>
    </p:spTree>
    <p:extLst>
      <p:ext uri="{BB962C8B-B14F-4D97-AF65-F5344CB8AC3E}">
        <p14:creationId xmlns:p14="http://schemas.microsoft.com/office/powerpoint/2010/main" val="63024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547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HÜCRE DIŞI MATRİKS (ECM)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57224" y="1357298"/>
            <a:ext cx="7715304" cy="521497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800" dirty="0"/>
              <a:t>Dokular hücreler ve hücrelerin arasını dolduran </a:t>
            </a:r>
            <a:r>
              <a:rPr lang="tr-TR" sz="2800" dirty="0" err="1"/>
              <a:t>ekstrasellüler</a:t>
            </a:r>
            <a:r>
              <a:rPr lang="tr-TR" sz="2800" dirty="0"/>
              <a:t> </a:t>
            </a:r>
            <a:r>
              <a:rPr lang="tr-TR" sz="2800" dirty="0" err="1"/>
              <a:t>matriksten</a:t>
            </a:r>
            <a:r>
              <a:rPr lang="tr-TR" sz="2800" dirty="0"/>
              <a:t> oluşur.</a:t>
            </a:r>
          </a:p>
          <a:p>
            <a:pPr algn="just">
              <a:buNone/>
            </a:pPr>
            <a:endParaRPr lang="tr-TR" sz="2800" dirty="0"/>
          </a:p>
          <a:p>
            <a:pPr algn="just"/>
            <a:r>
              <a:rPr lang="tr-TR" sz="2800" dirty="0"/>
              <a:t>Bir dokunun hacminin önemli bir kısmını çeşitli </a:t>
            </a:r>
            <a:r>
              <a:rPr lang="tr-TR" sz="2800" dirty="0" err="1"/>
              <a:t>makromoleküllerden</a:t>
            </a:r>
            <a:r>
              <a:rPr lang="tr-TR" sz="2800" dirty="0"/>
              <a:t> meydana gelmiş olan hücre dışı </a:t>
            </a:r>
            <a:r>
              <a:rPr lang="tr-TR" sz="2800" dirty="0" err="1"/>
              <a:t>matriks</a:t>
            </a:r>
            <a:r>
              <a:rPr lang="tr-TR" sz="2800" dirty="0"/>
              <a:t> (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ekstraselular</a:t>
            </a:r>
            <a:r>
              <a:rPr lang="tr-TR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dirty="0" err="1">
                <a:solidFill>
                  <a:schemeClr val="accent1">
                    <a:lumMod val="75000"/>
                  </a:schemeClr>
                </a:solidFill>
              </a:rPr>
              <a:t>matriks</a:t>
            </a:r>
            <a:r>
              <a:rPr lang="tr-TR" sz="2800" dirty="0"/>
              <a:t>) kaplar.</a:t>
            </a:r>
          </a:p>
          <a:p>
            <a:pPr algn="just">
              <a:buNone/>
            </a:pPr>
            <a:endParaRPr lang="tr-TR" sz="2800" dirty="0"/>
          </a:p>
          <a:p>
            <a:pPr algn="just"/>
            <a:r>
              <a:rPr lang="tr-TR" sz="2800" dirty="0"/>
              <a:t>ECM, çeşitli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protein</a:t>
            </a:r>
            <a:r>
              <a:rPr lang="tr-TR" sz="2800" dirty="0"/>
              <a:t> ve </a:t>
            </a:r>
            <a:r>
              <a:rPr lang="tr-TR" sz="2800" b="1" dirty="0" err="1">
                <a:solidFill>
                  <a:schemeClr val="accent1">
                    <a:lumMod val="75000"/>
                  </a:schemeClr>
                </a:solidFill>
              </a:rPr>
              <a:t>polisakkaritlerden</a:t>
            </a:r>
            <a:r>
              <a:rPr lang="tr-TR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800" dirty="0"/>
              <a:t>meydana gelir.</a:t>
            </a:r>
          </a:p>
          <a:p>
            <a:pPr algn="just">
              <a:buNone/>
            </a:pPr>
            <a:endParaRPr lang="tr-TR" sz="2800" dirty="0"/>
          </a:p>
          <a:p>
            <a:pPr algn="just"/>
            <a:r>
              <a:rPr lang="tr-TR" sz="2800" dirty="0"/>
              <a:t>Bu moleküller kendilerini salgılayan hücrelerin yüzeyinde </a:t>
            </a:r>
            <a:r>
              <a:rPr lang="tr-TR" sz="2800" b="1" dirty="0"/>
              <a:t>ağ şeklinde bir tabaka </a:t>
            </a:r>
            <a:r>
              <a:rPr lang="tr-TR" sz="2800" dirty="0"/>
              <a:t>oluşturur.</a:t>
            </a:r>
          </a:p>
          <a:p>
            <a:pPr algn="just"/>
            <a:endParaRPr lang="tr-TR" sz="2400" dirty="0"/>
          </a:p>
          <a:p>
            <a:endParaRPr lang="tr-TR" sz="2400" dirty="0"/>
          </a:p>
          <a:p>
            <a:pPr>
              <a:buNone/>
            </a:pPr>
            <a:endParaRPr lang="tr-TR" sz="2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6529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0F9E3B-A999-49B1-8AF7-695433A8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/>
              <a:t>Ekstrasellüler</a:t>
            </a:r>
            <a:r>
              <a:rPr lang="tr-TR" dirty="0"/>
              <a:t> </a:t>
            </a:r>
            <a:r>
              <a:rPr lang="tr-TR" dirty="0" err="1"/>
              <a:t>Matriks</a:t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7FE073E9-5592-4D2F-BAAD-5BE82F370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2060848"/>
            <a:ext cx="4915420" cy="363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66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ECM İçeriği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r>
              <a:rPr lang="tr-TR" sz="3000" b="1" dirty="0"/>
              <a:t>ECM içeriği; Salgılayan hücrelerle birlikte;</a:t>
            </a:r>
          </a:p>
          <a:p>
            <a:pPr lvl="2"/>
            <a:r>
              <a:rPr lang="tr-TR" sz="3000" dirty="0"/>
              <a:t>Protein</a:t>
            </a:r>
          </a:p>
          <a:p>
            <a:pPr lvl="2"/>
            <a:r>
              <a:rPr lang="tr-TR" sz="3000" dirty="0" err="1"/>
              <a:t>Polisakkarit</a:t>
            </a:r>
            <a:endParaRPr lang="tr-TR" sz="3000" dirty="0"/>
          </a:p>
          <a:p>
            <a:pPr>
              <a:buNone/>
            </a:pPr>
            <a:r>
              <a:rPr lang="tr-TR" sz="3000" dirty="0"/>
              <a:t>		</a:t>
            </a:r>
            <a:endParaRPr lang="tr-TR" dirty="0"/>
          </a:p>
          <a:p>
            <a:pPr lvl="2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043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5892D1-CB07-489D-A9F4-60F02723C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ECM’ </a:t>
            </a:r>
            <a:r>
              <a:rPr lang="tr-TR" dirty="0" err="1"/>
              <a:t>nin</a:t>
            </a:r>
            <a:r>
              <a:rPr lang="tr-TR" dirty="0"/>
              <a:t> Fonksiyonları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C807D4-2351-40B5-976D-69C0EAAB9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Hücrenin şekil ve fonksiyonunda</a:t>
            </a:r>
          </a:p>
          <a:p>
            <a:r>
              <a:rPr lang="tr-TR" dirty="0"/>
              <a:t>Hücrenin gelişiminde</a:t>
            </a:r>
          </a:p>
          <a:p>
            <a:r>
              <a:rPr lang="tr-TR" dirty="0"/>
              <a:t>Hücrenin çoğalmasında</a:t>
            </a:r>
          </a:p>
          <a:p>
            <a:r>
              <a:rPr lang="tr-TR" dirty="0"/>
              <a:t>Hücrenin canlılığını sürdürmesine</a:t>
            </a:r>
          </a:p>
          <a:p>
            <a:r>
              <a:rPr lang="tr-TR" dirty="0"/>
              <a:t>Hücrenin göçünde</a:t>
            </a:r>
          </a:p>
          <a:p>
            <a:r>
              <a:rPr lang="tr-TR" dirty="0"/>
              <a:t>Destek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975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ECM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ECM;</a:t>
            </a:r>
          </a:p>
          <a:p>
            <a:pPr>
              <a:buNone/>
            </a:pPr>
            <a:r>
              <a:rPr lang="tr-TR" dirty="0"/>
              <a:t>		-Hücre Büyüme</a:t>
            </a:r>
          </a:p>
          <a:p>
            <a:pPr>
              <a:buNone/>
            </a:pPr>
            <a:r>
              <a:rPr lang="tr-TR" dirty="0"/>
              <a:t>		-Çoğalma</a:t>
            </a:r>
          </a:p>
          <a:p>
            <a:pPr>
              <a:buNone/>
            </a:pPr>
            <a:r>
              <a:rPr lang="tr-TR" dirty="0"/>
              <a:t>		-Gen </a:t>
            </a:r>
            <a:r>
              <a:rPr lang="tr-TR" dirty="0" err="1"/>
              <a:t>expresyonunu</a:t>
            </a:r>
            <a:r>
              <a:rPr lang="tr-TR" dirty="0"/>
              <a:t> kontrol eden 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b="1" i="1" dirty="0"/>
              <a:t>Hücre içi sinyal yollarını </a:t>
            </a:r>
            <a:r>
              <a:rPr lang="tr-TR" dirty="0"/>
              <a:t>aktive ederek hücresel fonksiyonları düzenler ve hücrelerin doku oluşturmasında rol oynar.</a:t>
            </a:r>
          </a:p>
        </p:txBody>
      </p:sp>
    </p:spTree>
    <p:extLst>
      <p:ext uri="{BB962C8B-B14F-4D97-AF65-F5344CB8AC3E}">
        <p14:creationId xmlns:p14="http://schemas.microsoft.com/office/powerpoint/2010/main" val="233848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142852"/>
            <a:ext cx="8858280" cy="1143000"/>
          </a:xfrm>
        </p:spPr>
        <p:txBody>
          <a:bodyPr>
            <a:normAutofit/>
          </a:bodyPr>
          <a:lstStyle/>
          <a:p>
            <a:r>
              <a:rPr lang="tr-TR" b="1" dirty="0" err="1">
                <a:solidFill>
                  <a:srgbClr val="C00000"/>
                </a:solidFill>
              </a:rPr>
              <a:t>ECM’nin</a:t>
            </a:r>
            <a:r>
              <a:rPr lang="tr-TR" b="1" dirty="0">
                <a:solidFill>
                  <a:srgbClr val="C00000"/>
                </a:solidFill>
              </a:rPr>
              <a:t> yapısı hücreden hücreye değişir</a:t>
            </a:r>
          </a:p>
        </p:txBody>
      </p:sp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428564" y="1071546"/>
            <a:ext cx="8715436" cy="550070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3400" dirty="0" err="1">
                <a:latin typeface="+mj-lt"/>
                <a:cs typeface="Times New Roman" pitchFamily="18" charset="0"/>
              </a:rPr>
              <a:t>Eksraselular</a:t>
            </a:r>
            <a:r>
              <a:rPr lang="tr-TR" sz="3400" dirty="0">
                <a:latin typeface="+mj-lt"/>
                <a:cs typeface="Times New Roman" pitchFamily="18" charset="0"/>
              </a:rPr>
              <a:t> </a:t>
            </a:r>
            <a:r>
              <a:rPr lang="tr-TR" sz="3400" dirty="0" err="1">
                <a:latin typeface="+mj-lt"/>
                <a:cs typeface="Times New Roman" pitchFamily="18" charset="0"/>
              </a:rPr>
              <a:t>matriks</a:t>
            </a:r>
            <a:r>
              <a:rPr lang="tr-TR" sz="3400" dirty="0">
                <a:latin typeface="+mj-lt"/>
                <a:cs typeface="Times New Roman" pitchFamily="18" charset="0"/>
              </a:rPr>
              <a:t> </a:t>
            </a:r>
            <a:r>
              <a:rPr lang="tr-TR" sz="3400" b="1" dirty="0">
                <a:latin typeface="+mj-lt"/>
                <a:cs typeface="Times New Roman" pitchFamily="18" charset="0"/>
              </a:rPr>
              <a:t>en bol olarak </a:t>
            </a:r>
            <a:r>
              <a:rPr lang="tr-TR" sz="34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bağ dokuda </a:t>
            </a:r>
            <a:r>
              <a:rPr lang="tr-TR" sz="3400" dirty="0">
                <a:latin typeface="+mj-lt"/>
                <a:cs typeface="Times New Roman" pitchFamily="18" charset="0"/>
              </a:rPr>
              <a:t>bulunur.</a:t>
            </a:r>
          </a:p>
          <a:p>
            <a:pPr algn="just">
              <a:buNone/>
            </a:pPr>
            <a:endParaRPr lang="tr-TR" sz="3400" dirty="0">
              <a:latin typeface="+mj-lt"/>
              <a:cs typeface="Times New Roman" pitchFamily="18" charset="0"/>
            </a:endParaRPr>
          </a:p>
          <a:p>
            <a:pPr algn="just"/>
            <a:r>
              <a:rPr lang="tr-TR" sz="3400" dirty="0" err="1">
                <a:latin typeface="+mj-lt"/>
                <a:cs typeface="Times New Roman" pitchFamily="18" charset="0"/>
              </a:rPr>
              <a:t>Matrikste</a:t>
            </a:r>
            <a:r>
              <a:rPr lang="tr-TR" sz="3400" dirty="0">
                <a:latin typeface="+mj-lt"/>
                <a:cs typeface="Times New Roman" pitchFamily="18" charset="0"/>
              </a:rPr>
              <a:t> yer alan </a:t>
            </a:r>
            <a:r>
              <a:rPr lang="tr-TR" sz="3400" dirty="0" err="1">
                <a:latin typeface="+mj-lt"/>
                <a:cs typeface="Times New Roman" pitchFamily="18" charset="0"/>
              </a:rPr>
              <a:t>makromoleküllerin</a:t>
            </a:r>
            <a:r>
              <a:rPr lang="tr-TR" sz="3400" dirty="0">
                <a:latin typeface="+mj-lt"/>
                <a:cs typeface="Times New Roman" pitchFamily="18" charset="0"/>
              </a:rPr>
              <a:t> farklı </a:t>
            </a:r>
            <a:r>
              <a:rPr lang="tr-TR" sz="34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tiplerde  ve oranlarda</a:t>
            </a:r>
            <a:endParaRPr lang="tr-TR" sz="3400" dirty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just">
              <a:buNone/>
            </a:pPr>
            <a:r>
              <a:rPr lang="tr-TR" sz="3400" dirty="0">
                <a:latin typeface="+mj-lt"/>
                <a:cs typeface="Times New Roman" pitchFamily="18" charset="0"/>
              </a:rPr>
              <a:t>ECM, </a:t>
            </a:r>
            <a:endParaRPr lang="tr-TR" sz="3400" b="1" i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itchFamily="18" charset="0"/>
            </a:endParaRPr>
          </a:p>
          <a:p>
            <a:pPr algn="just">
              <a:buNone/>
            </a:pPr>
            <a:r>
              <a:rPr lang="tr-TR" sz="3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	</a:t>
            </a:r>
            <a:r>
              <a:rPr lang="tr-TR" sz="3400" b="1" i="1" dirty="0">
                <a:latin typeface="+mj-lt"/>
                <a:cs typeface="Times New Roman" pitchFamily="18" charset="0"/>
              </a:rPr>
              <a:t>-</a:t>
            </a:r>
            <a:r>
              <a:rPr lang="tr-TR" sz="3400" dirty="0">
                <a:latin typeface="+mj-lt"/>
                <a:cs typeface="Times New Roman" pitchFamily="18" charset="0"/>
              </a:rPr>
              <a:t>kemik ve dişte sert; </a:t>
            </a:r>
            <a:r>
              <a:rPr lang="tr-TR" sz="3400" dirty="0" err="1">
                <a:latin typeface="+mj-lt"/>
                <a:cs typeface="Times New Roman" pitchFamily="18" charset="0"/>
              </a:rPr>
              <a:t>ECM’de</a:t>
            </a:r>
            <a:r>
              <a:rPr lang="tr-TR" sz="3400" dirty="0">
                <a:latin typeface="+mj-lt"/>
                <a:cs typeface="Times New Roman" pitchFamily="18" charset="0"/>
              </a:rPr>
              <a:t> yer alan kalsiyum fosfat kristalleri sebebiyle,</a:t>
            </a:r>
          </a:p>
          <a:p>
            <a:pPr algn="just">
              <a:buNone/>
            </a:pPr>
            <a:r>
              <a:rPr lang="tr-TR" sz="3400" dirty="0">
                <a:latin typeface="+mj-lt"/>
                <a:cs typeface="Times New Roman" pitchFamily="18" charset="0"/>
              </a:rPr>
              <a:t>	-kanda sıvı, </a:t>
            </a:r>
          </a:p>
          <a:p>
            <a:pPr algn="just">
              <a:buNone/>
            </a:pPr>
            <a:r>
              <a:rPr lang="tr-TR" sz="3400" dirty="0">
                <a:latin typeface="+mj-lt"/>
                <a:cs typeface="Times New Roman" pitchFamily="18" charset="0"/>
              </a:rPr>
              <a:t>	-bağ dokuda yumuşak, </a:t>
            </a:r>
          </a:p>
          <a:p>
            <a:pPr algn="just">
              <a:buNone/>
            </a:pPr>
            <a:r>
              <a:rPr lang="tr-TR" sz="3400" dirty="0">
                <a:latin typeface="+mj-lt"/>
                <a:cs typeface="Times New Roman" pitchFamily="18" charset="0"/>
              </a:rPr>
              <a:t>	-</a:t>
            </a:r>
            <a:r>
              <a:rPr lang="tr-TR" sz="3400" dirty="0" err="1">
                <a:latin typeface="+mj-lt"/>
                <a:cs typeface="Times New Roman" pitchFamily="18" charset="0"/>
              </a:rPr>
              <a:t>tendonlarda</a:t>
            </a:r>
            <a:r>
              <a:rPr lang="tr-TR" sz="3400" dirty="0">
                <a:latin typeface="+mj-lt"/>
                <a:cs typeface="Times New Roman" pitchFamily="18" charset="0"/>
              </a:rPr>
              <a:t> </a:t>
            </a:r>
            <a:r>
              <a:rPr lang="tr-TR" sz="34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kollajen</a:t>
            </a:r>
            <a:r>
              <a:rPr lang="tr-TR" sz="34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tr-TR" sz="3400" b="1" i="1" dirty="0">
                <a:latin typeface="+mj-lt"/>
                <a:cs typeface="Times New Roman" pitchFamily="18" charset="0"/>
              </a:rPr>
              <a:t>fazladır bu sebeple</a:t>
            </a:r>
            <a:r>
              <a:rPr lang="tr-TR" sz="3400" dirty="0">
                <a:latin typeface="+mj-lt"/>
                <a:cs typeface="Times New Roman" pitchFamily="18" charset="0"/>
              </a:rPr>
              <a:t> oldukça kuvvetlidir.</a:t>
            </a:r>
          </a:p>
          <a:p>
            <a:pPr algn="just">
              <a:buNone/>
            </a:pPr>
            <a:endParaRPr lang="tr-TR" sz="3400" dirty="0">
              <a:latin typeface="+mj-lt"/>
              <a:cs typeface="Times New Roman" pitchFamily="18" charset="0"/>
            </a:endParaRPr>
          </a:p>
          <a:p>
            <a:pPr algn="just">
              <a:buNone/>
            </a:pPr>
            <a:endParaRPr lang="tr-TR" sz="4400" dirty="0">
              <a:latin typeface="+mj-lt"/>
              <a:cs typeface="Times New Roman" pitchFamily="18" charset="0"/>
            </a:endParaRPr>
          </a:p>
          <a:p>
            <a:pPr algn="just">
              <a:buNone/>
            </a:pPr>
            <a:endParaRPr lang="tr-TR" sz="4400" dirty="0">
              <a:latin typeface="+mj-lt"/>
              <a:cs typeface="Times New Roman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4240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ECM Nereden Üretilir?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err="1">
                <a:cs typeface="Times New Roman" pitchFamily="18" charset="0"/>
              </a:rPr>
              <a:t>Ektraselular</a:t>
            </a:r>
            <a:r>
              <a:rPr lang="tr-TR" dirty="0">
                <a:cs typeface="Times New Roman" pitchFamily="18" charset="0"/>
              </a:rPr>
              <a:t> </a:t>
            </a:r>
            <a:r>
              <a:rPr lang="tr-TR" dirty="0" err="1">
                <a:cs typeface="Times New Roman" pitchFamily="18" charset="0"/>
              </a:rPr>
              <a:t>matriksi</a:t>
            </a:r>
            <a:r>
              <a:rPr lang="tr-TR" dirty="0">
                <a:cs typeface="Times New Roman" pitchFamily="18" charset="0"/>
              </a:rPr>
              <a:t> oluşturan </a:t>
            </a:r>
            <a:r>
              <a:rPr lang="tr-TR" dirty="0" err="1">
                <a:cs typeface="Times New Roman" pitchFamily="18" charset="0"/>
              </a:rPr>
              <a:t>makromoleküller</a:t>
            </a:r>
            <a:r>
              <a:rPr lang="tr-TR" dirty="0">
                <a:cs typeface="Times New Roman" pitchFamily="18" charset="0"/>
              </a:rPr>
              <a:t> </a:t>
            </a:r>
            <a:r>
              <a:rPr lang="tr-TR" dirty="0" err="1">
                <a:cs typeface="Times New Roman" pitchFamily="18" charset="0"/>
              </a:rPr>
              <a:t>matrikste</a:t>
            </a:r>
            <a:r>
              <a:rPr lang="tr-TR" dirty="0">
                <a:cs typeface="Times New Roman" pitchFamily="18" charset="0"/>
              </a:rPr>
              <a:t> yer alan 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hücreler</a:t>
            </a:r>
            <a:r>
              <a:rPr lang="tr-TR" dirty="0">
                <a:cs typeface="Times New Roman" pitchFamily="18" charset="0"/>
              </a:rPr>
              <a:t> tarafından salgılanır. </a:t>
            </a:r>
          </a:p>
          <a:p>
            <a:pPr algn="just"/>
            <a:endParaRPr lang="tr-TR" dirty="0">
              <a:cs typeface="Times New Roman" pitchFamily="18" charset="0"/>
            </a:endParaRPr>
          </a:p>
          <a:p>
            <a:pPr algn="just"/>
            <a:r>
              <a:rPr lang="tr-TR" b="1" dirty="0">
                <a:cs typeface="Times New Roman" pitchFamily="18" charset="0"/>
              </a:rPr>
              <a:t>Birçok bağ dokuda</a:t>
            </a:r>
            <a:r>
              <a:rPr lang="tr-TR" dirty="0">
                <a:cs typeface="Times New Roman" pitchFamily="18" charset="0"/>
              </a:rPr>
              <a:t>, </a:t>
            </a:r>
            <a:r>
              <a:rPr lang="tr-TR" dirty="0" err="1">
                <a:cs typeface="Times New Roman" pitchFamily="18" charset="0"/>
              </a:rPr>
              <a:t>matriks</a:t>
            </a:r>
            <a:r>
              <a:rPr lang="tr-TR" dirty="0">
                <a:cs typeface="Times New Roman" pitchFamily="18" charset="0"/>
              </a:rPr>
              <a:t> </a:t>
            </a:r>
            <a:r>
              <a:rPr lang="tr-TR" dirty="0" err="1">
                <a:cs typeface="Times New Roman" pitchFamily="18" charset="0"/>
              </a:rPr>
              <a:t>makromolekülleri</a:t>
            </a:r>
            <a:r>
              <a:rPr lang="tr-TR" dirty="0">
                <a:cs typeface="Times New Roman" pitchFamily="18" charset="0"/>
              </a:rPr>
              <a:t>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en fazla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fibroblastalar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tr-TR" dirty="0" err="1">
                <a:cs typeface="Times New Roman" pitchFamily="18" charset="0"/>
              </a:rPr>
              <a:t>tafından</a:t>
            </a:r>
            <a:r>
              <a:rPr lang="tr-TR" dirty="0">
                <a:cs typeface="Times New Roman" pitchFamily="18" charset="0"/>
              </a:rPr>
              <a:t> salgılanır.</a:t>
            </a:r>
          </a:p>
          <a:p>
            <a:pPr algn="just">
              <a:buNone/>
            </a:pPr>
            <a:endParaRPr lang="tr-TR" dirty="0">
              <a:cs typeface="Times New Roman" pitchFamily="18" charset="0"/>
            </a:endParaRPr>
          </a:p>
          <a:p>
            <a:pPr algn="just"/>
            <a:r>
              <a:rPr lang="tr-TR" dirty="0">
                <a:cs typeface="Times New Roman" pitchFamily="18" charset="0"/>
              </a:rPr>
              <a:t>Bu hücreler dokuya göre özel isim alırlar.</a:t>
            </a:r>
          </a:p>
          <a:p>
            <a:pPr algn="just"/>
            <a:r>
              <a:rPr lang="tr-TR" dirty="0">
                <a:cs typeface="Times New Roman" pitchFamily="18" charset="0"/>
              </a:rPr>
              <a:t>Kıkırdakta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kondroblast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, </a:t>
            </a:r>
          </a:p>
          <a:p>
            <a:pPr algn="just"/>
            <a:r>
              <a:rPr lang="tr-TR" dirty="0">
                <a:cs typeface="Times New Roman" pitchFamily="18" charset="0"/>
              </a:rPr>
              <a:t>Kemikte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osteoblast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, </a:t>
            </a:r>
          </a:p>
          <a:p>
            <a:pPr algn="just"/>
            <a:r>
              <a:rPr lang="tr-TR" dirty="0">
                <a:cs typeface="Times New Roman" pitchFamily="18" charset="0"/>
              </a:rPr>
              <a:t>Bağ dokuda</a:t>
            </a:r>
            <a:r>
              <a:rPr lang="tr-TR" b="1" i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fibroblast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1348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143000"/>
          </a:xfrm>
        </p:spPr>
        <p:txBody>
          <a:bodyPr/>
          <a:lstStyle/>
          <a:p>
            <a:pPr algn="ctr"/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Bazal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Lamina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bir ECM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Öneğidir</a:t>
            </a:r>
            <a:endParaRPr lang="tr-TR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5963"/>
          </a:xfrm>
        </p:spPr>
        <p:txBody>
          <a:bodyPr/>
          <a:lstStyle/>
          <a:p>
            <a:pPr algn="just"/>
            <a:r>
              <a:rPr lang="tr-TR" dirty="0"/>
              <a:t>Üzerine </a:t>
            </a:r>
            <a:r>
              <a:rPr lang="tr-TR" dirty="0" err="1"/>
              <a:t>epitel</a:t>
            </a:r>
            <a:r>
              <a:rPr lang="tr-TR" dirty="0"/>
              <a:t> hücre tabakalarının yerleştiği, önceleri taban zarlar olarak adlandırılan hücre levhası 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bazal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lamina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dirty="0"/>
              <a:t>bir hücre dışı </a:t>
            </a:r>
            <a:r>
              <a:rPr lang="tr-TR" dirty="0" err="1"/>
              <a:t>matriks</a:t>
            </a:r>
            <a:r>
              <a:rPr lang="tr-TR" dirty="0"/>
              <a:t> tipi örneğidir.</a:t>
            </a:r>
          </a:p>
          <a:p>
            <a:endParaRPr lang="tr-TR" dirty="0"/>
          </a:p>
          <a:p>
            <a:r>
              <a:rPr lang="tr-TR" dirty="0"/>
              <a:t>Bazal </a:t>
            </a:r>
            <a:r>
              <a:rPr lang="tr-TR" dirty="0" err="1"/>
              <a:t>lamina</a:t>
            </a:r>
            <a:r>
              <a:rPr lang="tr-TR" dirty="0"/>
              <a:t> </a:t>
            </a:r>
            <a:r>
              <a:rPr lang="tr-TR" dirty="0" err="1"/>
              <a:t>epitel</a:t>
            </a:r>
            <a:r>
              <a:rPr lang="tr-TR" dirty="0"/>
              <a:t> hücreler üzerinde uzanır ve </a:t>
            </a:r>
            <a:r>
              <a:rPr lang="tr-TR" dirty="0" err="1"/>
              <a:t>epitel</a:t>
            </a:r>
            <a:r>
              <a:rPr lang="tr-TR" dirty="0"/>
              <a:t> hücreleri desteklemek için, </a:t>
            </a:r>
          </a:p>
          <a:p>
            <a:r>
              <a:rPr lang="tr-TR" dirty="0"/>
              <a:t>kas, </a:t>
            </a:r>
          </a:p>
          <a:p>
            <a:r>
              <a:rPr lang="tr-TR" dirty="0" err="1"/>
              <a:t>adipoz</a:t>
            </a:r>
            <a:r>
              <a:rPr lang="tr-TR" dirty="0"/>
              <a:t> (yağ) hücreleri </a:t>
            </a:r>
          </a:p>
          <a:p>
            <a:r>
              <a:rPr lang="tr-TR" dirty="0" err="1"/>
              <a:t>periferik</a:t>
            </a:r>
            <a:r>
              <a:rPr lang="tr-TR" dirty="0"/>
              <a:t> sinirleri sarar.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7576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14290"/>
            <a:ext cx="4572032" cy="550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5848350"/>
            <a:ext cx="54292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6156176" y="6611689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294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Hücrelerarası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Matriksi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Oluşturan Moleküller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11560" y="1717352"/>
            <a:ext cx="8236499" cy="342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699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GAG (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Glikozaminoglikanlar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401080" cy="5715016"/>
          </a:xfrm>
        </p:spPr>
        <p:txBody>
          <a:bodyPr>
            <a:normAutofit fontScale="47500" lnSpcReduction="20000"/>
          </a:bodyPr>
          <a:lstStyle/>
          <a:p>
            <a:r>
              <a:rPr lang="tr-TR" sz="3600" dirty="0"/>
              <a:t>Uzun, eğilmeyen, dallanmış, tekrarlayan </a:t>
            </a:r>
            <a:r>
              <a:rPr lang="tr-TR" sz="3600" dirty="0" err="1"/>
              <a:t>disakkaritler</a:t>
            </a:r>
            <a:r>
              <a:rPr lang="tr-TR" sz="3600" dirty="0"/>
              <a:t> oluşan </a:t>
            </a:r>
            <a:r>
              <a:rPr lang="tr-TR" sz="3600" b="1" i="1" dirty="0" err="1"/>
              <a:t>polisakkaritlerdir</a:t>
            </a:r>
            <a:r>
              <a:rPr lang="tr-TR" sz="3600" b="1" i="1" dirty="0"/>
              <a:t>. ECM proteinleri </a:t>
            </a:r>
            <a:r>
              <a:rPr lang="tr-TR" sz="3600" b="1" i="1" dirty="0" err="1"/>
              <a:t>GAG’lardan</a:t>
            </a:r>
            <a:r>
              <a:rPr lang="tr-TR" sz="3600" b="1" i="1" dirty="0"/>
              <a:t> oluşan jeller içine gömülüdür.</a:t>
            </a:r>
          </a:p>
          <a:p>
            <a:endParaRPr lang="tr-TR" sz="3600" b="1" i="1" dirty="0"/>
          </a:p>
          <a:p>
            <a:pPr>
              <a:buNone/>
            </a:pPr>
            <a:endParaRPr lang="tr-TR" sz="3600" b="1" i="1" dirty="0"/>
          </a:p>
          <a:p>
            <a:r>
              <a:rPr lang="tr-TR" sz="3600" dirty="0" err="1"/>
              <a:t>GAG’lar</a:t>
            </a:r>
            <a:r>
              <a:rPr lang="tr-TR" sz="3600" dirty="0"/>
              <a:t>; </a:t>
            </a:r>
          </a:p>
          <a:p>
            <a:pPr>
              <a:buNone/>
            </a:pPr>
            <a:r>
              <a:rPr lang="tr-TR" sz="3600" dirty="0"/>
              <a:t>		-Negatif yüklü (</a:t>
            </a:r>
            <a:r>
              <a:rPr lang="tr-TR" sz="3600" dirty="0" err="1"/>
              <a:t>disakkarit</a:t>
            </a:r>
            <a:r>
              <a:rPr lang="tr-TR" sz="3600" dirty="0"/>
              <a:t> şekerlerden birisi N-</a:t>
            </a:r>
            <a:r>
              <a:rPr lang="tr-TR" sz="3600" dirty="0" err="1"/>
              <a:t>Asetilglukozamin</a:t>
            </a:r>
            <a:r>
              <a:rPr lang="tr-TR" sz="3600" dirty="0"/>
              <a:t> yada N-</a:t>
            </a:r>
            <a:r>
              <a:rPr lang="tr-TR" sz="3600" dirty="0" err="1"/>
              <a:t>Asetil</a:t>
            </a:r>
            <a:r>
              <a:rPr lang="tr-TR" sz="3600" dirty="0"/>
              <a:t> </a:t>
            </a:r>
            <a:r>
              <a:rPr lang="tr-TR" sz="3600" dirty="0" err="1"/>
              <a:t>galaktozamin</a:t>
            </a:r>
            <a:r>
              <a:rPr lang="tr-TR" sz="3600" dirty="0"/>
              <a:t> içerken, diğer şeker </a:t>
            </a:r>
            <a:r>
              <a:rPr lang="tr-TR" sz="3600" dirty="0" err="1"/>
              <a:t>glukuronik</a:t>
            </a:r>
            <a:r>
              <a:rPr lang="tr-TR" sz="3600" dirty="0"/>
              <a:t> asit veya </a:t>
            </a:r>
            <a:r>
              <a:rPr lang="tr-TR" sz="3600" dirty="0" err="1"/>
              <a:t>iduronik</a:t>
            </a:r>
            <a:r>
              <a:rPr lang="tr-TR" sz="3600" dirty="0"/>
              <a:t> asit içerir)</a:t>
            </a:r>
          </a:p>
          <a:p>
            <a:pPr>
              <a:buNone/>
            </a:pPr>
            <a:r>
              <a:rPr lang="tr-TR" sz="3600" dirty="0"/>
              <a:t>		-Çubuk şeklinde</a:t>
            </a:r>
          </a:p>
          <a:p>
            <a:pPr>
              <a:buNone/>
            </a:pPr>
            <a:r>
              <a:rPr lang="tr-TR" sz="3600" dirty="0"/>
              <a:t>		-Çok fazla su bağlama yeteneğine sahip (sulu jel oluşturur) moleküllerdir.</a:t>
            </a:r>
          </a:p>
          <a:p>
            <a:pPr>
              <a:buNone/>
            </a:pPr>
            <a:endParaRPr lang="tr-TR" sz="3600" dirty="0"/>
          </a:p>
          <a:p>
            <a:r>
              <a:rPr lang="tr-TR" sz="3600" dirty="0"/>
              <a:t>Hidroksil, karboksil ve sülfat gruplarından dolayı </a:t>
            </a:r>
            <a:r>
              <a:rPr lang="tr-TR" sz="3600" dirty="0" err="1"/>
              <a:t>hidrofilik</a:t>
            </a:r>
            <a:r>
              <a:rPr lang="tr-TR" sz="3600" dirty="0"/>
              <a:t> özellik gösterir</a:t>
            </a:r>
            <a:endParaRPr lang="tr-TR" sz="3600" b="1" i="1" dirty="0"/>
          </a:p>
          <a:p>
            <a:pPr>
              <a:buNone/>
            </a:pPr>
            <a:endParaRPr lang="tr-TR" sz="3600" dirty="0"/>
          </a:p>
          <a:p>
            <a:endParaRPr lang="tr-TR" sz="3600" dirty="0"/>
          </a:p>
          <a:p>
            <a:r>
              <a:rPr lang="tr-TR" sz="3600" dirty="0"/>
              <a:t>İçerdikleri;</a:t>
            </a:r>
          </a:p>
          <a:p>
            <a:pPr>
              <a:buNone/>
            </a:pPr>
            <a:r>
              <a:rPr lang="tr-TR" sz="3600" dirty="0"/>
              <a:t>		-Şekere</a:t>
            </a:r>
          </a:p>
          <a:p>
            <a:pPr>
              <a:buNone/>
            </a:pPr>
            <a:r>
              <a:rPr lang="tr-TR" sz="3600" dirty="0"/>
              <a:t>		-</a:t>
            </a:r>
            <a:r>
              <a:rPr lang="tr-TR" sz="3600" dirty="0" err="1"/>
              <a:t>Şekerlerarası</a:t>
            </a:r>
            <a:r>
              <a:rPr lang="tr-TR" sz="3600" dirty="0"/>
              <a:t> bağlantı tipine</a:t>
            </a:r>
          </a:p>
          <a:p>
            <a:pPr>
              <a:buNone/>
            </a:pPr>
            <a:r>
              <a:rPr lang="tr-TR" sz="3600" dirty="0"/>
              <a:t>		-Sülfat gruplarının sayısına</a:t>
            </a:r>
          </a:p>
          <a:p>
            <a:pPr>
              <a:buNone/>
            </a:pPr>
            <a:r>
              <a:rPr lang="tr-TR" sz="3600" dirty="0"/>
              <a:t>		-Lokalizasyonuna göre </a:t>
            </a:r>
            <a:r>
              <a:rPr lang="tr-TR" sz="3600" b="1" i="1" dirty="0"/>
              <a:t>4 gruba </a:t>
            </a:r>
            <a:r>
              <a:rPr lang="tr-TR" sz="3600" dirty="0"/>
              <a:t>ayrılır.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		</a:t>
            </a:r>
          </a:p>
          <a:p>
            <a:endParaRPr lang="tr-TR" b="1" i="1" dirty="0"/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4797152"/>
            <a:ext cx="2280401" cy="125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07570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229600" cy="530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08708" y="332656"/>
            <a:ext cx="5898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GAG (</a:t>
            </a:r>
            <a:r>
              <a:rPr lang="tr-TR" sz="3200" dirty="0" err="1">
                <a:solidFill>
                  <a:schemeClr val="accent1">
                    <a:lumMod val="75000"/>
                  </a:schemeClr>
                </a:solidFill>
              </a:rPr>
              <a:t>Glikozaminoglikanlar</a:t>
            </a:r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3467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GAG (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Glikozaminoglikanlar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475656" y="1690688"/>
            <a:ext cx="6679654" cy="4324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9677A0F-9CDB-45A2-B606-E17C9821D8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0192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GAG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Hyaluranon</a:t>
            </a:r>
            <a:r>
              <a:rPr lang="tr-TR" b="1" dirty="0"/>
              <a:t> hariç</a:t>
            </a:r>
            <a:r>
              <a:rPr lang="tr-TR" dirty="0"/>
              <a:t>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sülfatlanmışlardır.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r>
              <a:rPr lang="tr-TR" dirty="0" err="1"/>
              <a:t>GAG’lar</a:t>
            </a:r>
            <a:r>
              <a:rPr lang="tr-TR" dirty="0"/>
              <a:t> </a:t>
            </a:r>
            <a:r>
              <a:rPr lang="tr-TR" u="sng" dirty="0" err="1"/>
              <a:t>hyaluranon</a:t>
            </a:r>
            <a:r>
              <a:rPr lang="tr-TR" u="sng" dirty="0"/>
              <a:t> hariç </a:t>
            </a:r>
            <a:r>
              <a:rPr lang="tr-TR" dirty="0"/>
              <a:t>proteinlerle bağlanarak </a:t>
            </a:r>
            <a:r>
              <a:rPr lang="tr-TR" b="1" i="1" dirty="0" err="1"/>
              <a:t>proteoglikanları</a:t>
            </a:r>
            <a:r>
              <a:rPr lang="tr-TR" dirty="0"/>
              <a:t> oluştururlar.</a:t>
            </a:r>
          </a:p>
          <a:p>
            <a:pPr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6977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Proteoglikanların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fonksiyonları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26" y="1428712"/>
            <a:ext cx="8786874" cy="5429288"/>
          </a:xfrm>
        </p:spPr>
        <p:txBody>
          <a:bodyPr>
            <a:normAutofit lnSpcReduction="10000"/>
          </a:bodyPr>
          <a:lstStyle/>
          <a:p>
            <a:r>
              <a:rPr lang="tr-TR" dirty="0"/>
              <a:t>Hücreler arası kimyasal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haberleşmede</a:t>
            </a:r>
            <a:r>
              <a:rPr lang="tr-TR" dirty="0"/>
              <a:t> rol alır</a:t>
            </a:r>
          </a:p>
          <a:p>
            <a:pPr>
              <a:buNone/>
            </a:pPr>
            <a:endParaRPr lang="tr-TR" dirty="0"/>
          </a:p>
          <a:p>
            <a:r>
              <a:rPr lang="tr-TR" dirty="0"/>
              <a:t>Sinyal moleküllerine bağlanarak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sinyal aktivitesini düzenler </a:t>
            </a:r>
            <a:r>
              <a:rPr lang="tr-TR" dirty="0"/>
              <a:t>(FGF-</a:t>
            </a:r>
            <a:r>
              <a:rPr lang="tr-TR" dirty="0" err="1"/>
              <a:t>heparan</a:t>
            </a:r>
            <a:r>
              <a:rPr lang="tr-TR" dirty="0"/>
              <a:t> sülfat)</a:t>
            </a:r>
          </a:p>
          <a:p>
            <a:pPr>
              <a:buNone/>
            </a:pPr>
            <a:endParaRPr lang="tr-TR" dirty="0"/>
          </a:p>
          <a:p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Protein salgılanmasını </a:t>
            </a:r>
            <a:r>
              <a:rPr lang="tr-TR" dirty="0"/>
              <a:t>düzenler</a:t>
            </a:r>
          </a:p>
          <a:p>
            <a:pPr>
              <a:buNone/>
            </a:pPr>
            <a:endParaRPr lang="tr-TR" dirty="0"/>
          </a:p>
          <a:p>
            <a:r>
              <a:rPr lang="tr-TR" dirty="0"/>
              <a:t>Bazal </a:t>
            </a:r>
            <a:r>
              <a:rPr lang="tr-TR" dirty="0" err="1"/>
              <a:t>lamina</a:t>
            </a:r>
            <a:r>
              <a:rPr lang="tr-TR" dirty="0"/>
              <a:t> ile </a:t>
            </a:r>
            <a:r>
              <a:rPr lang="tr-TR" dirty="0" err="1"/>
              <a:t>ilşikilerinde</a:t>
            </a:r>
            <a:r>
              <a:rPr lang="tr-TR" dirty="0"/>
              <a:t> değişen </a:t>
            </a:r>
            <a:r>
              <a:rPr lang="tr-TR" dirty="0" err="1"/>
              <a:t>por</a:t>
            </a:r>
            <a:r>
              <a:rPr lang="tr-TR" dirty="0"/>
              <a:t> büyüklükleri ve yük dağılımları ile seçici moleküler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filtre</a:t>
            </a:r>
            <a:r>
              <a:rPr lang="tr-TR" dirty="0"/>
              <a:t> görevi görür.</a:t>
            </a:r>
          </a:p>
          <a:p>
            <a:endParaRPr lang="tr-TR" dirty="0"/>
          </a:p>
          <a:p>
            <a:r>
              <a:rPr lang="tr-TR" dirty="0"/>
              <a:t>Negatif yüzey yükleri sebebiyle birbirini iter (kıvamı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kaygan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</a:rPr>
              <a:t>mukoz</a:t>
            </a:r>
            <a:r>
              <a:rPr lang="tr-TR" dirty="0"/>
              <a:t>)</a:t>
            </a:r>
          </a:p>
          <a:p>
            <a:pPr>
              <a:buNone/>
            </a:pPr>
            <a:endParaRPr lang="tr-TR" dirty="0"/>
          </a:p>
          <a:p>
            <a:r>
              <a:rPr lang="tr-TR" dirty="0"/>
              <a:t>Diz eklemini çevreleyen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kıkırdak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</a:rPr>
              <a:t>matrikste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bol bulunur.</a:t>
            </a:r>
            <a:endParaRPr lang="tr-TR" dirty="0"/>
          </a:p>
          <a:p>
            <a:pPr>
              <a:buNone/>
            </a:pPr>
            <a:endParaRPr lang="tr-TR" dirty="0"/>
          </a:p>
          <a:p>
            <a:r>
              <a:rPr lang="tr-TR" dirty="0" err="1"/>
              <a:t>Osteoartrit</a:t>
            </a:r>
            <a:r>
              <a:rPr lang="tr-TR" dirty="0"/>
              <a:t> tedavisinde GAG, </a:t>
            </a:r>
            <a:r>
              <a:rPr lang="tr-TR" dirty="0" err="1"/>
              <a:t>kondrin</a:t>
            </a:r>
            <a:r>
              <a:rPr lang="tr-TR" dirty="0"/>
              <a:t> sülfat kullanılır.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8190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5646" y="758815"/>
            <a:ext cx="7192708" cy="534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6600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785794"/>
            <a:ext cx="5872736" cy="1143000"/>
          </a:xfrm>
        </p:spPr>
        <p:txBody>
          <a:bodyPr/>
          <a:lstStyle/>
          <a:p>
            <a:pPr algn="ctr"/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ECM’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nin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Yapısal Proteinleri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28662" y="2357430"/>
            <a:ext cx="3643338" cy="2571768"/>
          </a:xfrm>
        </p:spPr>
        <p:txBody>
          <a:bodyPr/>
          <a:lstStyle/>
          <a:p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Kollajen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Elastin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0031" y="2214555"/>
            <a:ext cx="4991186" cy="314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6179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Kollajen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87624" y="3194099"/>
            <a:ext cx="5707161" cy="301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323528" y="785795"/>
            <a:ext cx="882047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000" dirty="0" err="1"/>
              <a:t>Ekstraselüler</a:t>
            </a:r>
            <a:r>
              <a:rPr lang="tr-TR" sz="2000" dirty="0"/>
              <a:t> </a:t>
            </a:r>
            <a:r>
              <a:rPr lang="tr-TR" sz="2000" dirty="0" err="1"/>
              <a:t>matriksin</a:t>
            </a:r>
            <a:r>
              <a:rPr lang="tr-TR" sz="2000" dirty="0"/>
              <a:t> </a:t>
            </a:r>
            <a:r>
              <a:rPr lang="tr-TR" sz="2000" dirty="0">
                <a:solidFill>
                  <a:schemeClr val="accent1">
                    <a:lumMod val="75000"/>
                  </a:schemeClr>
                </a:solidFill>
              </a:rPr>
              <a:t>temel </a:t>
            </a:r>
            <a:r>
              <a:rPr lang="tr-TR" sz="2000" dirty="0"/>
              <a:t>yapısal proteini </a:t>
            </a:r>
            <a:r>
              <a:rPr lang="tr-TR" sz="2000" b="1" dirty="0" err="1">
                <a:solidFill>
                  <a:schemeClr val="accent1">
                    <a:lumMod val="75000"/>
                  </a:schemeClr>
                </a:solidFill>
              </a:rPr>
              <a:t>kollajendir</a:t>
            </a:r>
            <a:endParaRPr lang="tr-T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000" b="1" dirty="0">
                <a:solidFill>
                  <a:schemeClr val="accent1">
                    <a:lumMod val="75000"/>
                  </a:schemeClr>
                </a:solidFill>
              </a:rPr>
              <a:t>40 farklı üyesi bulunmaktadır.</a:t>
            </a:r>
          </a:p>
          <a:p>
            <a:pPr>
              <a:buFont typeface="Arial" pitchFamily="34" charset="0"/>
              <a:buChar char="•"/>
            </a:pPr>
            <a:r>
              <a:rPr lang="tr-TR" sz="2000" dirty="0"/>
              <a:t>Bağ doku hücrelerinden salınırlar</a:t>
            </a:r>
          </a:p>
          <a:p>
            <a:pPr>
              <a:buFont typeface="Arial" pitchFamily="34" charset="0"/>
              <a:buChar char="•"/>
            </a:pPr>
            <a:r>
              <a:rPr lang="tr-TR" sz="2000" dirty="0" err="1"/>
              <a:t>Prolin</a:t>
            </a:r>
            <a:r>
              <a:rPr lang="tr-TR" sz="2000" dirty="0"/>
              <a:t> (genelde X) ve </a:t>
            </a:r>
            <a:r>
              <a:rPr lang="tr-TR" sz="2000" dirty="0" err="1"/>
              <a:t>glisin</a:t>
            </a:r>
            <a:r>
              <a:rPr lang="tr-TR" sz="2000" dirty="0"/>
              <a:t> (Genelde Y) aminoasitlerinden zengin 3 </a:t>
            </a:r>
            <a:r>
              <a:rPr lang="tr-TR" sz="2000" dirty="0">
                <a:ea typeface="Verdana"/>
                <a:cs typeface="Verdana"/>
              </a:rPr>
              <a:t>alfa zincir sarmalından</a:t>
            </a:r>
          </a:p>
          <a:p>
            <a:r>
              <a:rPr lang="tr-TR" sz="2000" dirty="0">
                <a:ea typeface="Verdana"/>
                <a:cs typeface="Verdana"/>
              </a:rPr>
              <a:t>   (</a:t>
            </a:r>
            <a:r>
              <a:rPr lang="tr-TR" sz="2000" dirty="0" err="1">
                <a:ea typeface="Verdana"/>
                <a:cs typeface="Verdana"/>
              </a:rPr>
              <a:t>Prolin</a:t>
            </a:r>
            <a:r>
              <a:rPr lang="tr-TR" sz="2000" dirty="0">
                <a:ea typeface="Verdana"/>
                <a:cs typeface="Verdana"/>
              </a:rPr>
              <a:t> </a:t>
            </a:r>
            <a:r>
              <a:rPr lang="tr-TR" sz="2000" dirty="0" err="1">
                <a:ea typeface="Verdana"/>
                <a:cs typeface="Verdana"/>
              </a:rPr>
              <a:t>hidroksillenir</a:t>
            </a:r>
            <a:r>
              <a:rPr lang="tr-TR" sz="2000" dirty="0">
                <a:ea typeface="Verdana"/>
                <a:cs typeface="Verdana"/>
              </a:rPr>
              <a:t>!!) </a:t>
            </a:r>
            <a:r>
              <a:rPr lang="tr-TR" sz="2000" b="1" dirty="0" err="1">
                <a:ea typeface="Verdana"/>
                <a:cs typeface="Verdana"/>
              </a:rPr>
              <a:t>Gly</a:t>
            </a:r>
            <a:r>
              <a:rPr lang="tr-TR" sz="2000" b="1" dirty="0">
                <a:ea typeface="Verdana"/>
                <a:cs typeface="Verdana"/>
              </a:rPr>
              <a:t>-X-Y tekrarları</a:t>
            </a:r>
            <a:endParaRPr lang="tr-TR" sz="2000" b="1" dirty="0"/>
          </a:p>
          <a:p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2483768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0589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9F7A16-EF20-40E7-967C-0E09AC2D7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>
                <a:solidFill>
                  <a:schemeClr val="accent1">
                    <a:lumMod val="75000"/>
                  </a:schemeClr>
                </a:solidFill>
              </a:rPr>
              <a:t>Kollojen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Sentezi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EE689E8-7D5A-411F-9E07-612ED6CEE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260648"/>
            <a:ext cx="7886700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40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C vitamini önemli!!..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9"/>
            <a:ext cx="821537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5786446" y="571501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İskorbüt Hastalığı!!!</a:t>
            </a:r>
          </a:p>
        </p:txBody>
      </p:sp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0377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*** </a:t>
            </a:r>
            <a:r>
              <a:rPr lang="tr-TR" dirty="0" err="1"/>
              <a:t>Prolinin</a:t>
            </a:r>
            <a:r>
              <a:rPr lang="tr-TR" dirty="0"/>
              <a:t> </a:t>
            </a:r>
            <a:r>
              <a:rPr lang="tr-TR" dirty="0" err="1"/>
              <a:t>kollajende</a:t>
            </a:r>
            <a:r>
              <a:rPr lang="tr-TR" dirty="0"/>
              <a:t> bulunan </a:t>
            </a:r>
            <a:r>
              <a:rPr lang="tr-TR" dirty="0" err="1"/>
              <a:t>hidroksiproline</a:t>
            </a:r>
            <a:r>
              <a:rPr lang="tr-TR" dirty="0"/>
              <a:t> dönüşümünü </a:t>
            </a:r>
            <a:r>
              <a:rPr lang="tr-TR" dirty="0" err="1"/>
              <a:t>katalizleyen</a:t>
            </a:r>
            <a:r>
              <a:rPr lang="tr-TR" dirty="0"/>
              <a:t> enzim olan </a:t>
            </a:r>
            <a:r>
              <a:rPr lang="tr-TR" dirty="0" err="1"/>
              <a:t>prolilhidroksilaz’ın</a:t>
            </a:r>
            <a:r>
              <a:rPr lang="tr-TR" dirty="0"/>
              <a:t>  aktivitesi için C vitamini gereklidir.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/>
              <a:t>C vitamini eksikliği, zayıflamış bağ doku nedeniyle ortaya çıkan deri lezyonları ve kan damarlarının kanaması ile tanımlanan </a:t>
            </a:r>
            <a:r>
              <a:rPr lang="tr-TR" b="1" dirty="0">
                <a:solidFill>
                  <a:srgbClr val="FF0000"/>
                </a:solidFill>
              </a:rPr>
              <a:t>iskorbüt hastalığına</a:t>
            </a:r>
            <a:r>
              <a:rPr lang="tr-TR" dirty="0"/>
              <a:t> yol açar.</a:t>
            </a:r>
          </a:p>
        </p:txBody>
      </p:sp>
    </p:spTree>
    <p:extLst>
      <p:ext uri="{BB962C8B-B14F-4D97-AF65-F5344CB8AC3E}">
        <p14:creationId xmlns:p14="http://schemas.microsoft.com/office/powerpoint/2010/main" val="3017326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İskorbüt Hastalığı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1785926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/>
              <a:t>Sarmal oluşamaz parçalanır</a:t>
            </a:r>
          </a:p>
          <a:p>
            <a:r>
              <a:rPr lang="tr-TR" dirty="0"/>
              <a:t>Kan damarları incelir</a:t>
            </a:r>
          </a:p>
          <a:p>
            <a:r>
              <a:rPr lang="tr-TR" dirty="0"/>
              <a:t>Dişler etten ayrılır</a:t>
            </a:r>
          </a:p>
          <a:p>
            <a:r>
              <a:rPr lang="tr-TR" dirty="0" err="1"/>
              <a:t>Gemicierl</a:t>
            </a:r>
            <a:r>
              <a:rPr lang="tr-TR" dirty="0"/>
              <a:t>!!</a:t>
            </a:r>
          </a:p>
          <a:p>
            <a:r>
              <a:rPr lang="tr-TR" dirty="0"/>
              <a:t>– Anemi</a:t>
            </a:r>
            <a:br>
              <a:rPr lang="tr-TR" dirty="0"/>
            </a:br>
            <a:r>
              <a:rPr lang="tr-TR" dirty="0"/>
              <a:t>– </a:t>
            </a:r>
            <a:r>
              <a:rPr lang="tr-TR" dirty="0" err="1"/>
              <a:t>Miyalji</a:t>
            </a:r>
            <a:r>
              <a:rPr lang="tr-TR" dirty="0"/>
              <a:t> veya ağrı (kemik ağrısı dahil)</a:t>
            </a:r>
            <a:br>
              <a:rPr lang="tr-TR" dirty="0"/>
            </a:br>
            <a:r>
              <a:rPr lang="tr-TR" dirty="0"/>
              <a:t>– Şişme veya ödem</a:t>
            </a:r>
            <a:br>
              <a:rPr lang="tr-TR" dirty="0"/>
            </a:br>
            <a:r>
              <a:rPr lang="tr-TR" dirty="0"/>
              <a:t>– </a:t>
            </a:r>
            <a:r>
              <a:rPr lang="tr-TR" dirty="0" err="1"/>
              <a:t>Peteşi</a:t>
            </a:r>
            <a:r>
              <a:rPr lang="tr-TR" dirty="0"/>
              <a:t> veya cilt altındaki kanamalardan kaynaklanan küçük kırmızı lekeler</a:t>
            </a:r>
            <a:br>
              <a:rPr lang="tr-TR" dirty="0"/>
            </a:br>
            <a:r>
              <a:rPr lang="tr-TR" dirty="0"/>
              <a:t>– Diş eti hastalığı ve diş kaybı</a:t>
            </a:r>
            <a:br>
              <a:rPr lang="tr-TR" dirty="0"/>
            </a:br>
            <a:r>
              <a:rPr lang="tr-TR" dirty="0"/>
              <a:t>– Yaraların geç iyileşmesi</a:t>
            </a:r>
            <a:br>
              <a:rPr lang="tr-TR" dirty="0"/>
            </a:br>
            <a:r>
              <a:rPr lang="tr-TR" dirty="0"/>
              <a:t>– Nefes darlığı</a:t>
            </a:r>
            <a:br>
              <a:rPr lang="tr-TR" dirty="0"/>
            </a:br>
            <a:r>
              <a:rPr lang="tr-TR" dirty="0"/>
              <a:t>– Ruh hali değişiklikleri ve depresyon</a:t>
            </a:r>
          </a:p>
        </p:txBody>
      </p:sp>
    </p:spTree>
    <p:extLst>
      <p:ext uri="{BB962C8B-B14F-4D97-AF65-F5344CB8AC3E}">
        <p14:creationId xmlns:p14="http://schemas.microsoft.com/office/powerpoint/2010/main" val="2742348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28650" y="2040659"/>
            <a:ext cx="7886700" cy="392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14282" y="642918"/>
            <a:ext cx="9358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Ekstraseluler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matrikste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farklı görevleri olan </a:t>
            </a:r>
          </a:p>
          <a:p>
            <a:pPr algn="ctr"/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Çok sayıda </a:t>
            </a:r>
            <a:r>
              <a:rPr lang="tr-TR" sz="2400" dirty="0" err="1">
                <a:solidFill>
                  <a:schemeClr val="accent1">
                    <a:lumMod val="75000"/>
                  </a:schemeClr>
                </a:solidFill>
              </a:rPr>
              <a:t>kollajen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tipi mevcuttur</a:t>
            </a:r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89416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98757"/>
            <a:ext cx="3895743" cy="390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34280"/>
            <a:ext cx="3143272" cy="442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4714884"/>
            <a:ext cx="5143536" cy="14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4722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Kollajen</a:t>
            </a:r>
            <a:r>
              <a:rPr lang="tr-TR" b="1" dirty="0">
                <a:solidFill>
                  <a:srgbClr val="FF0000"/>
                </a:solidFill>
              </a:rPr>
              <a:t> bozuklukları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6000792"/>
          </a:xfrm>
        </p:spPr>
        <p:txBody>
          <a:bodyPr/>
          <a:lstStyle/>
          <a:p>
            <a:r>
              <a:rPr lang="tr-TR" dirty="0" err="1"/>
              <a:t>Osteogenezis</a:t>
            </a:r>
            <a:r>
              <a:rPr lang="tr-TR" dirty="0"/>
              <a:t> </a:t>
            </a:r>
            <a:r>
              <a:rPr lang="tr-TR" dirty="0" err="1"/>
              <a:t>İmperfekta</a:t>
            </a:r>
            <a:r>
              <a:rPr lang="tr-TR" dirty="0"/>
              <a:t>→ </a:t>
            </a:r>
            <a:r>
              <a:rPr lang="tr-TR" b="1" dirty="0"/>
              <a:t>Tip I </a:t>
            </a:r>
            <a:r>
              <a:rPr lang="tr-TR" dirty="0" err="1"/>
              <a:t>kollagen</a:t>
            </a:r>
            <a:endParaRPr lang="tr-TR" dirty="0"/>
          </a:p>
          <a:p>
            <a:pPr>
              <a:buNone/>
            </a:pPr>
            <a:r>
              <a:rPr lang="tr-TR" dirty="0"/>
              <a:t>                                                    Kırılgan kemikler</a:t>
            </a:r>
          </a:p>
          <a:p>
            <a:pPr>
              <a:buNone/>
            </a:pPr>
            <a:endParaRPr lang="tr-TR" dirty="0"/>
          </a:p>
          <a:p>
            <a:r>
              <a:rPr lang="tr-TR" dirty="0" err="1"/>
              <a:t>Kondraplazi</a:t>
            </a:r>
            <a:r>
              <a:rPr lang="tr-TR" dirty="0"/>
              <a:t>→ </a:t>
            </a:r>
            <a:r>
              <a:rPr lang="tr-TR" b="1" dirty="0"/>
              <a:t>Tip II </a:t>
            </a:r>
            <a:r>
              <a:rPr lang="tr-TR" dirty="0" err="1"/>
              <a:t>kollagen</a:t>
            </a:r>
            <a:endParaRPr lang="tr-TR" dirty="0"/>
          </a:p>
          <a:p>
            <a:pPr>
              <a:buNone/>
            </a:pPr>
            <a:endParaRPr lang="tr-TR" dirty="0"/>
          </a:p>
          <a:p>
            <a:r>
              <a:rPr lang="tr-TR" dirty="0"/>
              <a:t>Ehler </a:t>
            </a:r>
            <a:r>
              <a:rPr lang="tr-TR" dirty="0" err="1"/>
              <a:t>Danlos</a:t>
            </a:r>
            <a:r>
              <a:rPr lang="tr-TR" dirty="0"/>
              <a:t> Sendromu→ </a:t>
            </a:r>
            <a:r>
              <a:rPr lang="tr-TR" b="1" dirty="0"/>
              <a:t>Tip III </a:t>
            </a:r>
            <a:r>
              <a:rPr lang="tr-TR" dirty="0" err="1"/>
              <a:t>kollagen</a:t>
            </a:r>
            <a:r>
              <a:rPr lang="tr-TR" dirty="0"/>
              <a:t> </a:t>
            </a:r>
          </a:p>
          <a:p>
            <a:pPr>
              <a:buNone/>
            </a:pPr>
            <a:r>
              <a:rPr lang="tr-TR" dirty="0"/>
              <a:t>                        (</a:t>
            </a:r>
            <a:r>
              <a:rPr lang="tr-TR" dirty="0" err="1"/>
              <a:t>Lizil</a:t>
            </a:r>
            <a:r>
              <a:rPr lang="tr-TR" dirty="0"/>
              <a:t> </a:t>
            </a:r>
            <a:r>
              <a:rPr lang="tr-TR" dirty="0" err="1"/>
              <a:t>hidroksilaz</a:t>
            </a:r>
            <a:r>
              <a:rPr lang="tr-TR" dirty="0"/>
              <a:t> enzim eksikliği)</a:t>
            </a:r>
          </a:p>
          <a:p>
            <a:pPr>
              <a:buNone/>
            </a:pPr>
            <a:r>
              <a:rPr lang="tr-TR" dirty="0"/>
              <a:t>    </a:t>
            </a:r>
            <a:r>
              <a:rPr lang="tr-TR" i="1" dirty="0"/>
              <a:t>Anormal </a:t>
            </a:r>
            <a:r>
              <a:rPr lang="tr-TR" i="1" dirty="0" err="1"/>
              <a:t>kollagen</a:t>
            </a:r>
            <a:r>
              <a:rPr lang="tr-TR" i="1" dirty="0"/>
              <a:t> liflerine sahip bireylerde aşırı hareketli eklemler ve derinin aşırı uzaması görülür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5183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2143116"/>
            <a:ext cx="8215370" cy="4714885"/>
          </a:xfrm>
        </p:spPr>
        <p:txBody>
          <a:bodyPr>
            <a:noAutofit/>
          </a:bodyPr>
          <a:lstStyle/>
          <a:p>
            <a:r>
              <a:rPr lang="tr-TR" sz="2000" dirty="0" err="1"/>
              <a:t>Kollajen</a:t>
            </a:r>
            <a:r>
              <a:rPr lang="tr-TR" sz="2000" dirty="0"/>
              <a:t> derinin destek yapısında önemli role sahip</a:t>
            </a:r>
          </a:p>
          <a:p>
            <a:pPr>
              <a:buNone/>
            </a:pPr>
            <a:endParaRPr lang="tr-TR" sz="2000" dirty="0"/>
          </a:p>
          <a:p>
            <a:r>
              <a:rPr lang="tr-TR" sz="2000" dirty="0" err="1"/>
              <a:t>Kollajen</a:t>
            </a:r>
            <a:r>
              <a:rPr lang="tr-TR" sz="2000" dirty="0"/>
              <a:t> üretimi yavaşlar ya da değişirse derinin görünümü değişir</a:t>
            </a:r>
          </a:p>
          <a:p>
            <a:pPr>
              <a:buNone/>
            </a:pPr>
            <a:endParaRPr lang="tr-TR" sz="2000" dirty="0"/>
          </a:p>
          <a:p>
            <a:r>
              <a:rPr lang="tr-TR" sz="2000" dirty="0"/>
              <a:t>Deri yaşlandıkça </a:t>
            </a:r>
            <a:r>
              <a:rPr lang="tr-TR" sz="2000" dirty="0" err="1"/>
              <a:t>kollajen</a:t>
            </a:r>
            <a:r>
              <a:rPr lang="tr-TR" sz="2000" dirty="0"/>
              <a:t> üretimi yavaşlar</a:t>
            </a:r>
          </a:p>
          <a:p>
            <a:pPr>
              <a:buNone/>
            </a:pPr>
            <a:endParaRPr lang="tr-TR" sz="2000" dirty="0"/>
          </a:p>
          <a:p>
            <a:r>
              <a:rPr lang="tr-TR" sz="2000" dirty="0"/>
              <a:t>(</a:t>
            </a:r>
            <a:r>
              <a:rPr lang="tr-TR" sz="2000" dirty="0" err="1"/>
              <a:t>Kollajene</a:t>
            </a:r>
            <a:r>
              <a:rPr lang="tr-TR" sz="2000" dirty="0"/>
              <a:t> yapışık serbest radikaller!!)</a:t>
            </a:r>
          </a:p>
          <a:p>
            <a:pPr>
              <a:buNone/>
            </a:pPr>
            <a:endParaRPr lang="tr-TR" sz="2000" dirty="0"/>
          </a:p>
          <a:p>
            <a:r>
              <a:rPr lang="tr-TR" sz="2000" dirty="0" err="1"/>
              <a:t>Antiaging</a:t>
            </a:r>
            <a:r>
              <a:rPr lang="tr-TR" sz="2000" dirty="0"/>
              <a:t>→ serbest radikal oluşumunu </a:t>
            </a:r>
            <a:r>
              <a:rPr lang="tr-TR" sz="2000" dirty="0" err="1"/>
              <a:t>inhibe</a:t>
            </a:r>
            <a:r>
              <a:rPr lang="tr-TR" sz="2000" dirty="0"/>
              <a:t> eder ve </a:t>
            </a:r>
            <a:r>
              <a:rPr lang="tr-TR" sz="2000" dirty="0" err="1"/>
              <a:t>kollajen</a:t>
            </a:r>
            <a:r>
              <a:rPr lang="tr-TR" sz="2000" dirty="0"/>
              <a:t> hasarını yavaşlatan antioksidanlar içerir.</a:t>
            </a:r>
          </a:p>
          <a:p>
            <a:pPr>
              <a:buNone/>
            </a:pPr>
            <a:endParaRPr lang="tr-TR" sz="2000" dirty="0"/>
          </a:p>
          <a:p>
            <a:r>
              <a:rPr lang="tr-TR" sz="2000" b="1" i="1" dirty="0" err="1"/>
              <a:t>Retinoid</a:t>
            </a:r>
            <a:r>
              <a:rPr lang="tr-TR" sz="2000" b="1" i="1" dirty="0"/>
              <a:t> </a:t>
            </a:r>
            <a:r>
              <a:rPr lang="tr-TR" sz="2000" dirty="0"/>
              <a:t>→ </a:t>
            </a:r>
            <a:r>
              <a:rPr lang="tr-TR" sz="2000" dirty="0" err="1"/>
              <a:t>kollajenaz</a:t>
            </a:r>
            <a:r>
              <a:rPr lang="tr-TR" sz="2000" dirty="0"/>
              <a:t> sentezini </a:t>
            </a:r>
            <a:r>
              <a:rPr lang="tr-TR" sz="2000" dirty="0" err="1"/>
              <a:t>inhibe</a:t>
            </a:r>
            <a:r>
              <a:rPr lang="tr-TR" sz="2000" dirty="0"/>
              <a:t> eder!!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5786478" cy="224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63673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7786742" cy="474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4729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Kollajen</a:t>
            </a:r>
            <a:r>
              <a:rPr lang="tr-TR" b="1" dirty="0">
                <a:solidFill>
                  <a:srgbClr val="FF0000"/>
                </a:solidFill>
              </a:rPr>
              <a:t> Doku Hastalıkları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    1-</a:t>
            </a:r>
            <a:r>
              <a:rPr lang="tr-TR" dirty="0" err="1"/>
              <a:t>Lupus</a:t>
            </a:r>
            <a:r>
              <a:rPr lang="tr-TR" dirty="0"/>
              <a:t> </a:t>
            </a:r>
            <a:r>
              <a:rPr lang="tr-TR" dirty="0" err="1"/>
              <a:t>eritematozus</a:t>
            </a:r>
            <a:br>
              <a:rPr lang="tr-TR" dirty="0"/>
            </a:br>
            <a:r>
              <a:rPr lang="tr-TR" dirty="0"/>
              <a:t>2- </a:t>
            </a:r>
            <a:r>
              <a:rPr lang="tr-TR" dirty="0" err="1"/>
              <a:t>Skleroderma</a:t>
            </a:r>
            <a:br>
              <a:rPr lang="tr-TR" dirty="0"/>
            </a:br>
            <a:r>
              <a:rPr lang="tr-TR" dirty="0"/>
              <a:t>3- </a:t>
            </a:r>
            <a:r>
              <a:rPr lang="tr-TR" dirty="0" err="1"/>
              <a:t>Dermatomiyozıt</a:t>
            </a:r>
            <a:r>
              <a:rPr lang="tr-TR" dirty="0"/>
              <a:t>/</a:t>
            </a:r>
            <a:r>
              <a:rPr lang="tr-TR" dirty="0" err="1"/>
              <a:t>polimiyozit</a:t>
            </a:r>
            <a:br>
              <a:rPr lang="tr-TR" dirty="0"/>
            </a:br>
            <a:r>
              <a:rPr lang="tr-TR" dirty="0"/>
              <a:t>4- </a:t>
            </a:r>
            <a:r>
              <a:rPr lang="tr-TR" dirty="0" err="1"/>
              <a:t>Periarteritis</a:t>
            </a:r>
            <a:r>
              <a:rPr lang="tr-TR" dirty="0"/>
              <a:t> </a:t>
            </a:r>
            <a:r>
              <a:rPr lang="tr-TR" dirty="0" err="1"/>
              <a:t>nodoza</a:t>
            </a:r>
            <a:br>
              <a:rPr lang="tr-TR" dirty="0"/>
            </a:br>
            <a:r>
              <a:rPr lang="tr-TR" dirty="0"/>
              <a:t>5- </a:t>
            </a:r>
            <a:r>
              <a:rPr lang="tr-TR" dirty="0" err="1"/>
              <a:t>Romatoid</a:t>
            </a:r>
            <a:r>
              <a:rPr lang="tr-TR" dirty="0"/>
              <a:t> </a:t>
            </a:r>
            <a:r>
              <a:rPr lang="tr-TR" dirty="0" err="1"/>
              <a:t>artrit</a:t>
            </a:r>
            <a:br>
              <a:rPr lang="tr-TR" dirty="0"/>
            </a:br>
            <a:r>
              <a:rPr lang="tr-TR" dirty="0"/>
              <a:t>6- </a:t>
            </a:r>
            <a:r>
              <a:rPr lang="tr-TR" dirty="0" err="1"/>
              <a:t>Sjögren</a:t>
            </a:r>
            <a:r>
              <a:rPr lang="tr-TR" dirty="0"/>
              <a:t> sendromu</a:t>
            </a:r>
            <a:br>
              <a:rPr lang="tr-TR" dirty="0"/>
            </a:br>
            <a:r>
              <a:rPr lang="tr-TR" dirty="0"/>
              <a:t>7- </a:t>
            </a:r>
            <a:r>
              <a:rPr lang="tr-TR" dirty="0" err="1"/>
              <a:t>Mikst</a:t>
            </a:r>
            <a:r>
              <a:rPr lang="tr-TR" dirty="0"/>
              <a:t> </a:t>
            </a:r>
            <a:r>
              <a:rPr lang="tr-TR" dirty="0" err="1"/>
              <a:t>konnektif</a:t>
            </a:r>
            <a:r>
              <a:rPr lang="tr-TR" dirty="0"/>
              <a:t> doku hastalığı</a:t>
            </a:r>
            <a:br>
              <a:rPr lang="tr-TR" dirty="0"/>
            </a:br>
            <a:r>
              <a:rPr lang="tr-TR" dirty="0"/>
              <a:t>8- Tekrarlayan </a:t>
            </a:r>
            <a:r>
              <a:rPr lang="tr-TR" dirty="0" err="1"/>
              <a:t>polikondrit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6384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214290"/>
            <a:ext cx="7119652" cy="1143000"/>
          </a:xfrm>
        </p:spPr>
        <p:txBody>
          <a:bodyPr/>
          <a:lstStyle/>
          <a:p>
            <a:pPr algn="ctr"/>
            <a:r>
              <a:rPr lang="tr-TR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Elastin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00174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/>
              <a:t>Tüm vücutta bulunur fakat; </a:t>
            </a:r>
          </a:p>
          <a:p>
            <a:pPr>
              <a:buNone/>
            </a:pPr>
            <a:r>
              <a:rPr lang="tr-TR" dirty="0"/>
              <a:t>		-Akciğer</a:t>
            </a:r>
          </a:p>
          <a:p>
            <a:pPr>
              <a:buNone/>
            </a:pPr>
            <a:r>
              <a:rPr lang="tr-TR" dirty="0"/>
              <a:t>		-Arter atardamarları ve</a:t>
            </a:r>
          </a:p>
          <a:p>
            <a:pPr>
              <a:buNone/>
            </a:pPr>
            <a:r>
              <a:rPr lang="tr-TR" dirty="0"/>
              <a:t>		-Deri bağ dokusunda belirgindir</a:t>
            </a:r>
          </a:p>
          <a:p>
            <a:endParaRPr lang="tr-TR" dirty="0"/>
          </a:p>
          <a:p>
            <a:r>
              <a:rPr lang="tr-TR" dirty="0" err="1"/>
              <a:t>Elastin</a:t>
            </a:r>
            <a:r>
              <a:rPr lang="tr-TR" dirty="0"/>
              <a:t> proteini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esneklik</a:t>
            </a:r>
            <a:r>
              <a:rPr lang="tr-TR" dirty="0"/>
              <a:t> sağlar</a:t>
            </a:r>
          </a:p>
          <a:p>
            <a:r>
              <a:rPr lang="tr-TR" dirty="0" err="1"/>
              <a:t>Elastin</a:t>
            </a:r>
            <a:r>
              <a:rPr lang="tr-TR" dirty="0"/>
              <a:t> lifler </a:t>
            </a:r>
            <a:r>
              <a:rPr lang="tr-TR" dirty="0">
                <a:solidFill>
                  <a:srgbClr val="FF0000"/>
                </a:solidFill>
              </a:rPr>
              <a:t>lastik bant gibidir</a:t>
            </a:r>
            <a:r>
              <a:rPr lang="tr-TR" dirty="0"/>
              <a:t>.</a:t>
            </a:r>
          </a:p>
          <a:p>
            <a:r>
              <a:rPr lang="tr-TR" dirty="0"/>
              <a:t>Kor kısmı </a:t>
            </a:r>
            <a:r>
              <a:rPr lang="tr-TR" dirty="0" err="1"/>
              <a:t>mikrofibriller</a:t>
            </a:r>
            <a:r>
              <a:rPr lang="tr-TR" dirty="0"/>
              <a:t> ile çevrilidir.</a:t>
            </a:r>
          </a:p>
          <a:p>
            <a:r>
              <a:rPr lang="tr-TR" dirty="0" err="1"/>
              <a:t>Fibrilin</a:t>
            </a:r>
            <a:r>
              <a:rPr lang="tr-TR" dirty="0"/>
              <a:t> </a:t>
            </a:r>
            <a:r>
              <a:rPr lang="tr-TR" dirty="0" err="1"/>
              <a:t>elastine</a:t>
            </a:r>
            <a:r>
              <a:rPr lang="tr-TR" dirty="0"/>
              <a:t> bağlanarak </a:t>
            </a:r>
            <a:r>
              <a:rPr lang="tr-TR" dirty="0" err="1"/>
              <a:t>elastin</a:t>
            </a:r>
            <a:r>
              <a:rPr lang="tr-TR" dirty="0"/>
              <a:t> liflerin bütünlüğünü sağlar.</a:t>
            </a:r>
          </a:p>
          <a:p>
            <a:pPr>
              <a:buNone/>
            </a:pPr>
            <a:r>
              <a:rPr lang="tr-TR" dirty="0"/>
              <a:t>		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2102" y="857232"/>
            <a:ext cx="3611898" cy="3647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31168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>
                <a:solidFill>
                  <a:schemeClr val="accent1"/>
                </a:solidFill>
              </a:rPr>
              <a:t>Elastin</a:t>
            </a:r>
            <a:r>
              <a:rPr lang="tr-TR" b="1" dirty="0">
                <a:solidFill>
                  <a:schemeClr val="accent1"/>
                </a:solidFill>
              </a:rPr>
              <a:t> Hastalıkları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43050"/>
            <a:ext cx="8572560" cy="4525963"/>
          </a:xfrm>
        </p:spPr>
        <p:txBody>
          <a:bodyPr>
            <a:normAutofit/>
          </a:bodyPr>
          <a:lstStyle/>
          <a:p>
            <a:pPr algn="just"/>
            <a:r>
              <a:rPr lang="tr-TR" b="1" i="1" dirty="0" err="1"/>
              <a:t>Marfan</a:t>
            </a:r>
            <a:r>
              <a:rPr lang="tr-TR" b="1" i="1" dirty="0"/>
              <a:t> Sendromu</a:t>
            </a:r>
            <a:r>
              <a:rPr lang="tr-TR" dirty="0"/>
              <a:t>→ </a:t>
            </a:r>
            <a:r>
              <a:rPr lang="tr-TR" dirty="0" err="1"/>
              <a:t>Fibrilin</a:t>
            </a:r>
            <a:r>
              <a:rPr lang="tr-TR" dirty="0"/>
              <a:t> 1 geninde mutasyon</a:t>
            </a:r>
          </a:p>
          <a:p>
            <a:pPr algn="just">
              <a:buNone/>
            </a:pPr>
            <a:r>
              <a:rPr lang="tr-TR" dirty="0"/>
              <a:t>	Uzun kol ve bacaklar, kalp tutulumu ve gözde </a:t>
            </a:r>
            <a:r>
              <a:rPr lang="tr-TR" dirty="0" err="1"/>
              <a:t>myopi</a:t>
            </a:r>
            <a:r>
              <a:rPr lang="tr-TR" dirty="0"/>
              <a:t> ve lens </a:t>
            </a:r>
            <a:r>
              <a:rPr lang="tr-TR" dirty="0" err="1"/>
              <a:t>dislokasyonu</a:t>
            </a:r>
            <a:r>
              <a:rPr lang="tr-TR" dirty="0"/>
              <a:t> ile seyreden </a:t>
            </a:r>
            <a:r>
              <a:rPr lang="tr-TR" dirty="0" err="1"/>
              <a:t>otozomal</a:t>
            </a:r>
            <a:r>
              <a:rPr lang="tr-TR" dirty="0"/>
              <a:t> dominant kalıtımlı bir bağ dokusu bozukluğudur.</a:t>
            </a:r>
          </a:p>
          <a:p>
            <a:pPr algn="just"/>
            <a:endParaRPr lang="tr-TR" dirty="0"/>
          </a:p>
          <a:p>
            <a:pPr algn="just"/>
            <a:r>
              <a:rPr lang="tr-TR" b="1" i="1" dirty="0"/>
              <a:t>Alfa1-</a:t>
            </a:r>
            <a:r>
              <a:rPr lang="tr-TR" b="1" i="1" dirty="0" err="1"/>
              <a:t>antitripsin</a:t>
            </a:r>
            <a:r>
              <a:rPr lang="tr-TR" b="1" i="1" dirty="0"/>
              <a:t> eksikliği</a:t>
            </a:r>
            <a:r>
              <a:rPr lang="tr-TR" dirty="0"/>
              <a:t>→ Akciğer </a:t>
            </a:r>
            <a:r>
              <a:rPr lang="tr-TR" dirty="0" err="1"/>
              <a:t>elastazının</a:t>
            </a:r>
            <a:r>
              <a:rPr lang="tr-TR" dirty="0"/>
              <a:t> uygun olmayan biçimde yıkımı (</a:t>
            </a:r>
            <a:r>
              <a:rPr lang="tr-TR" dirty="0" err="1"/>
              <a:t>Elastazı</a:t>
            </a:r>
            <a:r>
              <a:rPr lang="tr-TR" dirty="0"/>
              <a:t> </a:t>
            </a:r>
            <a:r>
              <a:rPr lang="tr-TR" dirty="0" err="1"/>
              <a:t>inhibe</a:t>
            </a:r>
            <a:r>
              <a:rPr lang="tr-TR" dirty="0"/>
              <a:t> edemez Akciğer dokusu yenilenemez)</a:t>
            </a:r>
          </a:p>
        </p:txBody>
      </p:sp>
    </p:spTree>
    <p:extLst>
      <p:ext uri="{BB962C8B-B14F-4D97-AF65-F5344CB8AC3E}">
        <p14:creationId xmlns:p14="http://schemas.microsoft.com/office/powerpoint/2010/main" val="1452020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42918"/>
            <a:ext cx="657229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59744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428604"/>
            <a:ext cx="8229600" cy="1143000"/>
          </a:xfrm>
        </p:spPr>
        <p:txBody>
          <a:bodyPr/>
          <a:lstStyle/>
          <a:p>
            <a:pPr algn="ctr"/>
            <a:r>
              <a:rPr lang="tr-TR" b="1" dirty="0" err="1">
                <a:solidFill>
                  <a:schemeClr val="accent1"/>
                </a:solidFill>
              </a:rPr>
              <a:t>Adhezyon</a:t>
            </a:r>
            <a:r>
              <a:rPr lang="tr-TR" b="1" dirty="0">
                <a:solidFill>
                  <a:schemeClr val="accent1"/>
                </a:solidFill>
              </a:rPr>
              <a:t> (Yapışıcı) Proteinler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857364"/>
            <a:ext cx="3929090" cy="2286016"/>
          </a:xfrm>
        </p:spPr>
        <p:txBody>
          <a:bodyPr/>
          <a:lstStyle/>
          <a:p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Fibronectin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Laminin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786058"/>
            <a:ext cx="5424302" cy="305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4102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pPr algn="ctr"/>
            <a:r>
              <a:rPr lang="tr-TR" b="1" dirty="0" err="1">
                <a:solidFill>
                  <a:schemeClr val="accent1"/>
                </a:solidFill>
              </a:rPr>
              <a:t>Fibronektin</a:t>
            </a:r>
            <a:endParaRPr lang="tr-TR" b="1" dirty="0">
              <a:solidFill>
                <a:schemeClr val="accent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785926"/>
            <a:ext cx="36480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146909"/>
            <a:ext cx="4932040" cy="78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428596" y="1643050"/>
            <a:ext cx="47863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dirty="0"/>
              <a:t>Görevi </a:t>
            </a:r>
            <a:r>
              <a:rPr lang="tr-TR" sz="2400" b="1" dirty="0"/>
              <a:t>hücreleri </a:t>
            </a:r>
            <a:r>
              <a:rPr lang="tr-TR" sz="2400" b="1" dirty="0" err="1"/>
              <a:t>matrikse</a:t>
            </a:r>
            <a:r>
              <a:rPr lang="tr-TR" sz="2400" b="1" dirty="0"/>
              <a:t> bağlamaktır. </a:t>
            </a:r>
          </a:p>
          <a:p>
            <a:endParaRPr lang="tr-TR" sz="2400" dirty="0"/>
          </a:p>
          <a:p>
            <a:pPr>
              <a:buFont typeface="Arial" pitchFamily="34" charset="0"/>
              <a:buChar char="•"/>
            </a:pPr>
            <a:r>
              <a:rPr lang="tr-TR" sz="2400" dirty="0" err="1"/>
              <a:t>Fibronektinler</a:t>
            </a:r>
            <a:r>
              <a:rPr lang="tr-TR" sz="2400" dirty="0"/>
              <a:t> </a:t>
            </a:r>
            <a:r>
              <a:rPr lang="tr-TR" sz="2400" u="sng" dirty="0"/>
              <a:t>iki </a:t>
            </a:r>
            <a:r>
              <a:rPr lang="tr-TR" sz="2400" u="sng" dirty="0" err="1"/>
              <a:t>polipeptid</a:t>
            </a:r>
            <a:r>
              <a:rPr lang="tr-TR" sz="2400" u="sng" dirty="0"/>
              <a:t> </a:t>
            </a:r>
            <a:r>
              <a:rPr lang="tr-TR" sz="2400" dirty="0"/>
              <a:t>zincirinden meydana gelmiştir. </a:t>
            </a:r>
          </a:p>
          <a:p>
            <a:endParaRPr lang="tr-TR" sz="2400" dirty="0"/>
          </a:p>
          <a:p>
            <a:pPr>
              <a:buFont typeface="Arial" pitchFamily="34" charset="0"/>
              <a:buChar char="•"/>
            </a:pPr>
            <a:r>
              <a:rPr lang="tr-TR" sz="2400" dirty="0"/>
              <a:t>C-terminal uçlarından birbirleriyle </a:t>
            </a:r>
            <a:r>
              <a:rPr lang="tr-TR" sz="2400" dirty="0" err="1"/>
              <a:t>disülfit</a:t>
            </a:r>
            <a:r>
              <a:rPr lang="tr-TR" sz="2400" dirty="0"/>
              <a:t> bağları ile bağlanmıştırlar</a:t>
            </a:r>
            <a:r>
              <a:rPr lang="tr-TR" dirty="0"/>
              <a:t>.</a:t>
            </a:r>
          </a:p>
        </p:txBody>
      </p:sp>
      <p:sp>
        <p:nvSpPr>
          <p:cNvPr id="7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5001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28670"/>
          </a:xfrm>
        </p:spPr>
        <p:txBody>
          <a:bodyPr/>
          <a:lstStyle/>
          <a:p>
            <a:pPr algn="ctr"/>
            <a:r>
              <a:rPr lang="tr-TR" b="1" dirty="0" err="1">
                <a:solidFill>
                  <a:schemeClr val="accent1"/>
                </a:solidFill>
              </a:rPr>
              <a:t>Laminin</a:t>
            </a:r>
            <a:endParaRPr lang="tr-TR" b="1" dirty="0">
              <a:solidFill>
                <a:schemeClr val="accent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94861"/>
            <a:ext cx="7847732" cy="526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5940152" y="2214554"/>
            <a:ext cx="3203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600" dirty="0"/>
              <a:t>L</a:t>
            </a:r>
            <a:r>
              <a:rPr lang="nl-NL" sz="1600" dirty="0"/>
              <a:t>aminin </a:t>
            </a:r>
            <a:r>
              <a:rPr lang="nl-NL" sz="1600" dirty="0">
                <a:solidFill>
                  <a:schemeClr val="accent1"/>
                </a:solidFill>
              </a:rPr>
              <a:t>üç polipeptid </a:t>
            </a:r>
            <a:r>
              <a:rPr lang="nl-NL" sz="1600" dirty="0"/>
              <a:t>zincirinden meydana gelmiştir. </a:t>
            </a:r>
            <a:r>
              <a:rPr lang="tr-TR" sz="16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1600" dirty="0" err="1"/>
              <a:t>Laminin</a:t>
            </a:r>
            <a:r>
              <a:rPr lang="tr-TR" sz="1600" dirty="0"/>
              <a:t> proteinleri vücutta </a:t>
            </a:r>
            <a:r>
              <a:rPr lang="tr-TR" sz="1600" dirty="0">
                <a:solidFill>
                  <a:schemeClr val="accent1"/>
                </a:solidFill>
              </a:rPr>
              <a:t>bulundukları yere göre farklılık </a:t>
            </a:r>
            <a:r>
              <a:rPr lang="tr-TR" sz="1600" dirty="0"/>
              <a:t>gösterir. </a:t>
            </a:r>
          </a:p>
          <a:p>
            <a:pPr>
              <a:buFont typeface="Arial" pitchFamily="34" charset="0"/>
              <a:buChar char="•"/>
            </a:pPr>
            <a:r>
              <a:rPr lang="tr-TR" sz="1600" dirty="0"/>
              <a:t>Bu farklılıklar </a:t>
            </a:r>
            <a:r>
              <a:rPr lang="tr-TR" sz="1600" dirty="0" err="1"/>
              <a:t>polipeptid</a:t>
            </a:r>
            <a:r>
              <a:rPr lang="tr-TR" sz="1600" dirty="0"/>
              <a:t> zincirlerindeki değişikliklerden kaynaklanır.</a:t>
            </a:r>
          </a:p>
          <a:p>
            <a:pPr>
              <a:buFont typeface="Arial" pitchFamily="34" charset="0"/>
              <a:buChar char="•"/>
            </a:pPr>
            <a:r>
              <a:rPr lang="tr-TR" sz="1600" dirty="0" err="1"/>
              <a:t>Laminin</a:t>
            </a:r>
            <a:r>
              <a:rPr lang="tr-TR" sz="1600" dirty="0"/>
              <a:t> farklı bölgelerde örneğin</a:t>
            </a:r>
            <a:r>
              <a:rPr lang="tr-TR" sz="1600" dirty="0">
                <a:solidFill>
                  <a:schemeClr val="accent1"/>
                </a:solidFill>
              </a:rPr>
              <a:t>; </a:t>
            </a:r>
            <a:r>
              <a:rPr lang="tr-TR" sz="1600" dirty="0" err="1">
                <a:solidFill>
                  <a:schemeClr val="accent1"/>
                </a:solidFill>
              </a:rPr>
              <a:t>epitel</a:t>
            </a:r>
            <a:r>
              <a:rPr lang="tr-TR" sz="1600" dirty="0">
                <a:solidFill>
                  <a:schemeClr val="accent1"/>
                </a:solidFill>
              </a:rPr>
              <a:t> hücrelerinin bazal </a:t>
            </a:r>
            <a:r>
              <a:rPr lang="tr-TR" sz="1600" dirty="0" err="1">
                <a:solidFill>
                  <a:schemeClr val="accent1"/>
                </a:solidFill>
              </a:rPr>
              <a:t>laminası</a:t>
            </a:r>
            <a:r>
              <a:rPr lang="tr-TR" sz="1600" dirty="0">
                <a:solidFill>
                  <a:schemeClr val="accent1"/>
                </a:solidFill>
              </a:rPr>
              <a:t>, yağ hücresi, düz kas veya çizgili kas hücrelerinde bulunan reseptörleri </a:t>
            </a:r>
            <a:r>
              <a:rPr lang="tr-TR" sz="1600" dirty="0"/>
              <a:t>farklıdır.</a:t>
            </a:r>
          </a:p>
        </p:txBody>
      </p:sp>
      <p:sp>
        <p:nvSpPr>
          <p:cNvPr id="6" name="Dikdörtgen 1"/>
          <p:cNvSpPr>
            <a:spLocks noChangeArrowheads="1"/>
          </p:cNvSpPr>
          <p:nvPr/>
        </p:nvSpPr>
        <p:spPr bwMode="auto">
          <a:xfrm>
            <a:off x="179512" y="6473577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15687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chemeClr val="accent1"/>
                </a:solidFill>
              </a:rPr>
              <a:t>ECM Proteinleri</a:t>
            </a:r>
          </a:p>
        </p:txBody>
      </p:sp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457200" y="2143116"/>
            <a:ext cx="8186766" cy="3983047"/>
          </a:xfrm>
        </p:spPr>
        <p:txBody>
          <a:bodyPr>
            <a:noAutofit/>
          </a:bodyPr>
          <a:lstStyle/>
          <a:p>
            <a:r>
              <a:rPr lang="tr-TR" sz="1800" b="1" i="1" dirty="0" err="1"/>
              <a:t>Hiyaluronan</a:t>
            </a:r>
            <a:r>
              <a:rPr lang="tr-TR" sz="1800" dirty="0"/>
              <a:t> → doku  ve eklemlerde oluşan baskı gücüne karşı koymada, yaralanan bölgelerin tamiri esnasında görev yapar. </a:t>
            </a:r>
            <a:r>
              <a:rPr lang="tr-TR" sz="1800" dirty="0" err="1"/>
              <a:t>Embriyonik</a:t>
            </a:r>
            <a:r>
              <a:rPr lang="tr-TR" sz="1800" dirty="0"/>
              <a:t> gelişme esnasında boşlukları doldurucu olarak da önemli görev yapar.</a:t>
            </a:r>
            <a:endParaRPr lang="tr-TR" sz="1800" b="1" i="1" dirty="0"/>
          </a:p>
          <a:p>
            <a:r>
              <a:rPr lang="tr-TR" sz="1800" b="1" i="1" dirty="0" err="1"/>
              <a:t>Kollagen</a:t>
            </a:r>
            <a:r>
              <a:rPr lang="tr-TR" sz="1800" b="1" i="1" dirty="0"/>
              <a:t> </a:t>
            </a:r>
            <a:r>
              <a:rPr lang="tr-TR" sz="1800" b="1" i="1" dirty="0" err="1"/>
              <a:t>fibriller</a:t>
            </a:r>
            <a:r>
              <a:rPr lang="tr-TR" sz="1800" b="1" i="1" dirty="0"/>
              <a:t> </a:t>
            </a:r>
            <a:r>
              <a:rPr lang="tr-TR" sz="1800" dirty="0"/>
              <a:t>→ </a:t>
            </a:r>
            <a:r>
              <a:rPr lang="tr-TR" sz="1800" dirty="0" err="1"/>
              <a:t>matrikse</a:t>
            </a:r>
            <a:r>
              <a:rPr lang="tr-TR" sz="1800" dirty="0"/>
              <a:t> gerilme gücü, destek</a:t>
            </a:r>
          </a:p>
          <a:p>
            <a:r>
              <a:rPr lang="tr-TR" sz="1800" b="1" i="1" dirty="0" err="1"/>
              <a:t>Elastin</a:t>
            </a:r>
            <a:r>
              <a:rPr lang="tr-TR" sz="1800" b="1" i="1" dirty="0"/>
              <a:t> </a:t>
            </a:r>
            <a:r>
              <a:rPr lang="tr-TR" sz="1800" b="1" i="1" dirty="0" err="1"/>
              <a:t>fibriller</a:t>
            </a:r>
            <a:r>
              <a:rPr lang="tr-TR" sz="1800" b="1" i="1" dirty="0"/>
              <a:t> </a:t>
            </a:r>
            <a:r>
              <a:rPr lang="tr-TR" sz="1800" dirty="0"/>
              <a:t>→ </a:t>
            </a:r>
            <a:r>
              <a:rPr lang="tr-TR" sz="1800" dirty="0" err="1"/>
              <a:t>matrikse</a:t>
            </a:r>
            <a:r>
              <a:rPr lang="tr-TR" sz="1800" dirty="0"/>
              <a:t> esneklik kazandırır</a:t>
            </a:r>
          </a:p>
          <a:p>
            <a:r>
              <a:rPr lang="tr-TR" sz="1800" b="1" i="1" dirty="0"/>
              <a:t>Yapışıcı proteinler </a:t>
            </a:r>
            <a:r>
              <a:rPr lang="tr-TR" sz="1800" dirty="0"/>
              <a:t>→ hücrelerin </a:t>
            </a:r>
            <a:r>
              <a:rPr lang="tr-TR" sz="1800" dirty="0" err="1"/>
              <a:t>matriksin</a:t>
            </a:r>
            <a:r>
              <a:rPr lang="tr-TR" sz="1800" dirty="0"/>
              <a:t> uygun bölgelerine </a:t>
            </a:r>
            <a:r>
              <a:rPr lang="tr-TR" sz="1800" dirty="0">
                <a:solidFill>
                  <a:schemeClr val="accent1"/>
                </a:solidFill>
              </a:rPr>
              <a:t>tutunmaların</a:t>
            </a:r>
            <a:r>
              <a:rPr lang="tr-TR" sz="1800" dirty="0"/>
              <a:t>ı sağlar</a:t>
            </a:r>
          </a:p>
          <a:p>
            <a:pPr lvl="1"/>
            <a:r>
              <a:rPr lang="tr-TR" sz="1500" b="1" i="1" dirty="0" err="1"/>
              <a:t>Fibronektin</a:t>
            </a:r>
            <a:r>
              <a:rPr lang="tr-TR" sz="1500" b="1" i="1" dirty="0"/>
              <a:t> </a:t>
            </a:r>
            <a:r>
              <a:rPr lang="tr-TR" sz="1500" dirty="0"/>
              <a:t>→  </a:t>
            </a:r>
            <a:r>
              <a:rPr lang="tr-TR" sz="1500" dirty="0" err="1"/>
              <a:t>fibroblast</a:t>
            </a:r>
            <a:r>
              <a:rPr lang="tr-TR" sz="1500" dirty="0"/>
              <a:t> ve diğer hücrelerin bağ doku </a:t>
            </a:r>
            <a:r>
              <a:rPr lang="tr-TR" sz="1500" dirty="0" err="1"/>
              <a:t>matriksine</a:t>
            </a:r>
            <a:r>
              <a:rPr lang="tr-TR" sz="1500" dirty="0"/>
              <a:t> tutunmalarını sağlarken</a:t>
            </a:r>
          </a:p>
          <a:p>
            <a:pPr lvl="1"/>
            <a:r>
              <a:rPr lang="tr-TR" sz="1500" b="1" i="1" dirty="0" err="1"/>
              <a:t>Lamininler</a:t>
            </a:r>
            <a:r>
              <a:rPr lang="tr-TR" sz="1500" b="1" i="1" dirty="0"/>
              <a:t> </a:t>
            </a:r>
            <a:r>
              <a:rPr lang="tr-TR" sz="1500" dirty="0"/>
              <a:t>→ </a:t>
            </a:r>
            <a:r>
              <a:rPr lang="tr-TR" sz="1500" dirty="0" err="1"/>
              <a:t>epitel</a:t>
            </a:r>
            <a:r>
              <a:rPr lang="tr-TR" sz="1500" dirty="0"/>
              <a:t> hücrelerin bazal </a:t>
            </a:r>
            <a:r>
              <a:rPr lang="tr-TR" sz="1500" dirty="0" err="1"/>
              <a:t>laminaya</a:t>
            </a:r>
            <a:r>
              <a:rPr lang="tr-TR" sz="1500" dirty="0"/>
              <a:t> tutunmalarını sağlar.</a:t>
            </a:r>
          </a:p>
        </p:txBody>
      </p:sp>
    </p:spTree>
    <p:extLst>
      <p:ext uri="{BB962C8B-B14F-4D97-AF65-F5344CB8AC3E}">
        <p14:creationId xmlns:p14="http://schemas.microsoft.com/office/powerpoint/2010/main" val="3910267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>
                <a:solidFill>
                  <a:schemeClr val="accent1"/>
                </a:solidFill>
              </a:rPr>
              <a:t>Ektraselular</a:t>
            </a:r>
            <a:r>
              <a:rPr lang="tr-TR" b="1" dirty="0">
                <a:solidFill>
                  <a:schemeClr val="accent1"/>
                </a:solidFill>
              </a:rPr>
              <a:t> </a:t>
            </a:r>
            <a:r>
              <a:rPr lang="tr-TR" b="1" dirty="0" err="1">
                <a:solidFill>
                  <a:schemeClr val="accent1"/>
                </a:solidFill>
              </a:rPr>
              <a:t>proteazlar</a:t>
            </a: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dirty="0"/>
              <a:t>	-</a:t>
            </a:r>
            <a:r>
              <a:rPr lang="tr-TR" sz="2600" dirty="0" err="1"/>
              <a:t>Embriyogenezde</a:t>
            </a:r>
            <a:endParaRPr lang="tr-TR" sz="2600" dirty="0"/>
          </a:p>
          <a:p>
            <a:pPr>
              <a:buNone/>
            </a:pPr>
            <a:r>
              <a:rPr lang="tr-TR" sz="2600" dirty="0"/>
              <a:t>	-Yara iyileşmesinde</a:t>
            </a:r>
          </a:p>
          <a:p>
            <a:pPr>
              <a:buNone/>
            </a:pPr>
            <a:r>
              <a:rPr lang="tr-TR" sz="2600" dirty="0"/>
              <a:t>	-Doğumdan sonra </a:t>
            </a:r>
            <a:r>
              <a:rPr lang="tr-TR" sz="2600" dirty="0" err="1"/>
              <a:t>uterusun</a:t>
            </a:r>
            <a:r>
              <a:rPr lang="tr-TR" sz="2600" dirty="0"/>
              <a:t> eski haline gelmesinde</a:t>
            </a:r>
          </a:p>
          <a:p>
            <a:pPr>
              <a:buNone/>
            </a:pPr>
            <a:endParaRPr lang="tr-TR" sz="2600" dirty="0"/>
          </a:p>
          <a:p>
            <a:r>
              <a:rPr lang="tr-TR" sz="2600" dirty="0" err="1"/>
              <a:t>Menstruasyon</a:t>
            </a:r>
            <a:r>
              <a:rPr lang="tr-TR" sz="2600" dirty="0"/>
              <a:t> sırasında </a:t>
            </a:r>
            <a:r>
              <a:rPr lang="tr-TR" sz="2600" dirty="0" err="1"/>
              <a:t>endometriyumun</a:t>
            </a:r>
            <a:r>
              <a:rPr lang="tr-TR" sz="2600" dirty="0"/>
              <a:t> yıkılması</a:t>
            </a:r>
          </a:p>
          <a:p>
            <a:pPr>
              <a:buNone/>
            </a:pPr>
            <a:endParaRPr lang="tr-TR" sz="2600" dirty="0"/>
          </a:p>
          <a:p>
            <a:r>
              <a:rPr lang="tr-TR" sz="2600" dirty="0" err="1"/>
              <a:t>İmplantasyon</a:t>
            </a:r>
            <a:r>
              <a:rPr lang="tr-TR" sz="2600" dirty="0"/>
              <a:t> esnasında embriyonun hücre </a:t>
            </a:r>
            <a:r>
              <a:rPr lang="tr-TR" sz="2600" dirty="0" err="1"/>
              <a:t>uterus</a:t>
            </a:r>
            <a:r>
              <a:rPr lang="tr-TR" sz="2600" dirty="0"/>
              <a:t> duvarına tutunması</a:t>
            </a:r>
          </a:p>
          <a:p>
            <a:pPr>
              <a:buNone/>
            </a:pPr>
            <a:endParaRPr lang="tr-TR" sz="2600" dirty="0"/>
          </a:p>
          <a:p>
            <a:r>
              <a:rPr lang="tr-TR" sz="2600" dirty="0" err="1"/>
              <a:t>Protezlar</a:t>
            </a:r>
            <a:r>
              <a:rPr lang="tr-TR" sz="2600" dirty="0"/>
              <a:t> </a:t>
            </a:r>
            <a:r>
              <a:rPr lang="tr-TR" sz="2600" dirty="0" err="1"/>
              <a:t>ECM’yi</a:t>
            </a:r>
            <a:r>
              <a:rPr lang="tr-TR" sz="2600" dirty="0"/>
              <a:t> parçalarlar</a:t>
            </a:r>
          </a:p>
          <a:p>
            <a:pPr>
              <a:buNone/>
            </a:pPr>
            <a:endParaRPr lang="tr-TR" sz="2600" dirty="0"/>
          </a:p>
          <a:p>
            <a:r>
              <a:rPr lang="tr-TR" sz="2600" dirty="0"/>
              <a:t>MMP→ Kanser</a:t>
            </a:r>
          </a:p>
        </p:txBody>
      </p:sp>
    </p:spTree>
    <p:extLst>
      <p:ext uri="{BB962C8B-B14F-4D97-AF65-F5344CB8AC3E}">
        <p14:creationId xmlns:p14="http://schemas.microsoft.com/office/powerpoint/2010/main" val="2380105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1"/>
                </a:solidFill>
              </a:rPr>
              <a:t>Hücre-Hücre  ve Hücre-</a:t>
            </a:r>
            <a:r>
              <a:rPr lang="tr-TR" b="1" dirty="0" err="1">
                <a:solidFill>
                  <a:schemeClr val="accent1"/>
                </a:solidFill>
              </a:rPr>
              <a:t>Matriks</a:t>
            </a:r>
            <a:r>
              <a:rPr lang="tr-TR" b="1" dirty="0">
                <a:solidFill>
                  <a:schemeClr val="accent1"/>
                </a:solidFill>
              </a:rPr>
              <a:t> Bağlantıları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285984" y="2786058"/>
            <a:ext cx="4214842" cy="2882913"/>
          </a:xfrm>
        </p:spPr>
        <p:txBody>
          <a:bodyPr>
            <a:normAutofit/>
          </a:bodyPr>
          <a:lstStyle/>
          <a:p>
            <a:r>
              <a:rPr lang="tr-TR" b="1" dirty="0" err="1"/>
              <a:t>İntegrinler</a:t>
            </a:r>
            <a:endParaRPr lang="tr-TR" b="1" dirty="0"/>
          </a:p>
          <a:p>
            <a:r>
              <a:rPr lang="tr-TR" b="1" dirty="0" err="1"/>
              <a:t>Selektinler</a:t>
            </a:r>
            <a:endParaRPr lang="tr-TR" b="1" dirty="0"/>
          </a:p>
          <a:p>
            <a:r>
              <a:rPr lang="tr-TR" b="1" dirty="0"/>
              <a:t>Kaderinler</a:t>
            </a:r>
          </a:p>
          <a:p>
            <a:r>
              <a:rPr lang="tr-TR" b="1" dirty="0" err="1"/>
              <a:t>Ig</a:t>
            </a:r>
            <a:r>
              <a:rPr lang="tr-TR" b="1" dirty="0"/>
              <a:t> </a:t>
            </a:r>
            <a:r>
              <a:rPr lang="tr-TR" b="1" dirty="0" err="1"/>
              <a:t>super</a:t>
            </a:r>
            <a:r>
              <a:rPr lang="tr-TR" b="1" dirty="0"/>
              <a:t> ailesi</a:t>
            </a: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313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3786182" y="0"/>
            <a:ext cx="164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Integrin</a:t>
            </a:r>
            <a:endParaRPr lang="tr-TR" sz="3200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885828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36625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357166"/>
            <a:ext cx="7763734" cy="928710"/>
          </a:xfrm>
        </p:spPr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Integrin</a:t>
            </a:r>
            <a:br>
              <a:rPr lang="tr-TR" b="1" dirty="0">
                <a:solidFill>
                  <a:schemeClr val="accent1"/>
                </a:solidFill>
              </a:rPr>
            </a:b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43050"/>
            <a:ext cx="6072166" cy="3500462"/>
          </a:xfrm>
        </p:spPr>
        <p:txBody>
          <a:bodyPr>
            <a:normAutofit fontScale="85000" lnSpcReduction="20000"/>
          </a:bodyPr>
          <a:lstStyle/>
          <a:p>
            <a:r>
              <a:rPr lang="tr-TR" sz="3000" dirty="0" err="1"/>
              <a:t>İntegrinler</a:t>
            </a:r>
            <a:r>
              <a:rPr lang="tr-TR" sz="3000" dirty="0"/>
              <a:t>, </a:t>
            </a:r>
            <a:r>
              <a:rPr lang="tr-TR" sz="3000" dirty="0" err="1"/>
              <a:t>epitel</a:t>
            </a:r>
            <a:r>
              <a:rPr lang="tr-TR" sz="3000" dirty="0"/>
              <a:t> hücrelerini </a:t>
            </a:r>
            <a:r>
              <a:rPr lang="tr-TR" sz="3000" dirty="0" err="1"/>
              <a:t>matrikse</a:t>
            </a:r>
            <a:r>
              <a:rPr lang="tr-TR" sz="3000" dirty="0"/>
              <a:t> veya bazal </a:t>
            </a:r>
            <a:r>
              <a:rPr lang="tr-TR" sz="3000" dirty="0" err="1"/>
              <a:t>laminaya</a:t>
            </a:r>
            <a:r>
              <a:rPr lang="tr-TR" sz="3000" dirty="0"/>
              <a:t> bağlar.</a:t>
            </a:r>
          </a:p>
          <a:p>
            <a:pPr>
              <a:buNone/>
            </a:pPr>
            <a:endParaRPr lang="tr-TR" sz="3000" dirty="0"/>
          </a:p>
          <a:p>
            <a:pPr>
              <a:buNone/>
            </a:pPr>
            <a:r>
              <a:rPr lang="tr-TR" sz="3000" dirty="0"/>
              <a:t>	-H-H</a:t>
            </a:r>
          </a:p>
          <a:p>
            <a:pPr>
              <a:buNone/>
            </a:pPr>
            <a:r>
              <a:rPr lang="tr-TR" sz="3000" dirty="0"/>
              <a:t>	-H-ECM</a:t>
            </a:r>
          </a:p>
          <a:p>
            <a:pPr>
              <a:buNone/>
            </a:pPr>
            <a:r>
              <a:rPr lang="tr-TR" sz="3000" dirty="0"/>
              <a:t>	-</a:t>
            </a:r>
            <a:r>
              <a:rPr lang="tr-TR" sz="3000" dirty="0" err="1"/>
              <a:t>Focal</a:t>
            </a:r>
            <a:r>
              <a:rPr lang="tr-TR" sz="3000" dirty="0"/>
              <a:t> </a:t>
            </a:r>
            <a:r>
              <a:rPr lang="tr-TR" sz="3000" dirty="0" err="1"/>
              <a:t>Adhezyon</a:t>
            </a:r>
            <a:endParaRPr lang="tr-TR" sz="3000" dirty="0"/>
          </a:p>
          <a:p>
            <a:pPr>
              <a:buNone/>
            </a:pPr>
            <a:r>
              <a:rPr lang="tr-TR" sz="3000" dirty="0"/>
              <a:t>	-</a:t>
            </a:r>
            <a:r>
              <a:rPr lang="tr-TR" sz="3000" dirty="0" err="1"/>
              <a:t>Hemidesmozom</a:t>
            </a:r>
            <a:endParaRPr lang="tr-TR" sz="3000" dirty="0"/>
          </a:p>
          <a:p>
            <a:pPr>
              <a:buNone/>
            </a:pPr>
            <a:endParaRPr lang="tr-TR" sz="3000" dirty="0"/>
          </a:p>
          <a:p>
            <a:r>
              <a:rPr lang="tr-TR" sz="3000" dirty="0" err="1"/>
              <a:t>Disintegrin</a:t>
            </a:r>
            <a:r>
              <a:rPr lang="tr-TR" sz="3000" dirty="0"/>
              <a:t>!!! Yılan </a:t>
            </a:r>
            <a:r>
              <a:rPr lang="tr-TR" sz="3000" dirty="0" err="1"/>
              <a:t>zehiri</a:t>
            </a:r>
            <a:endParaRPr lang="tr-TR" sz="3000" dirty="0"/>
          </a:p>
          <a:p>
            <a:pPr>
              <a:buNone/>
            </a:pPr>
            <a:endParaRPr lang="tr-TR" sz="3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714356"/>
            <a:ext cx="2859133" cy="466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5979095"/>
            <a:ext cx="5616624" cy="87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ikdörtgen 1"/>
          <p:cNvSpPr>
            <a:spLocks noChangeArrowheads="1"/>
          </p:cNvSpPr>
          <p:nvPr/>
        </p:nvSpPr>
        <p:spPr bwMode="auto">
          <a:xfrm>
            <a:off x="-24974" y="5392371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75838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1"/>
                </a:solidFill>
              </a:rPr>
              <a:t>Disintegrin</a:t>
            </a: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***Yılan zehirleri, </a:t>
            </a:r>
            <a:r>
              <a:rPr lang="tr-TR" b="1" dirty="0" err="1"/>
              <a:t>disintegrin</a:t>
            </a:r>
            <a:r>
              <a:rPr lang="tr-TR" dirty="0"/>
              <a:t> adı verilen ve </a:t>
            </a:r>
            <a:r>
              <a:rPr lang="tr-TR" dirty="0" err="1"/>
              <a:t>integrinlere</a:t>
            </a:r>
            <a:r>
              <a:rPr lang="tr-TR" dirty="0"/>
              <a:t> bağlanarak, onların </a:t>
            </a:r>
            <a:r>
              <a:rPr lang="tr-TR" dirty="0" err="1">
                <a:solidFill>
                  <a:schemeClr val="accent1"/>
                </a:solidFill>
              </a:rPr>
              <a:t>ekstraseluler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matriksteki</a:t>
            </a:r>
            <a:r>
              <a:rPr lang="tr-TR" dirty="0">
                <a:solidFill>
                  <a:schemeClr val="accent1"/>
                </a:solidFill>
              </a:rPr>
              <a:t> proteinlere bağlanmasını engelleyen </a:t>
            </a:r>
            <a:r>
              <a:rPr lang="tr-TR" dirty="0"/>
              <a:t>proteinler içerir. </a:t>
            </a:r>
          </a:p>
          <a:p>
            <a:pPr algn="just"/>
            <a:r>
              <a:rPr lang="tr-TR" dirty="0"/>
              <a:t>Hücreler ile </a:t>
            </a:r>
            <a:r>
              <a:rPr lang="tr-TR" dirty="0" err="1"/>
              <a:t>ekstraseluler</a:t>
            </a:r>
            <a:r>
              <a:rPr lang="tr-TR" dirty="0"/>
              <a:t> </a:t>
            </a:r>
            <a:r>
              <a:rPr lang="tr-TR" dirty="0" err="1"/>
              <a:t>matriks</a:t>
            </a:r>
            <a:r>
              <a:rPr lang="tr-TR" dirty="0"/>
              <a:t> arasındaki bu bağlantıların bozulması, yılanların </a:t>
            </a:r>
            <a:r>
              <a:rPr lang="tr-TR" dirty="0">
                <a:solidFill>
                  <a:schemeClr val="accent1"/>
                </a:solidFill>
              </a:rPr>
              <a:t>avlarını sıvılaştırmasına </a:t>
            </a:r>
            <a:r>
              <a:rPr lang="tr-TR" dirty="0"/>
              <a:t>yardım eder.</a:t>
            </a:r>
          </a:p>
        </p:txBody>
      </p:sp>
    </p:spTree>
    <p:extLst>
      <p:ext uri="{BB962C8B-B14F-4D97-AF65-F5344CB8AC3E}">
        <p14:creationId xmlns:p14="http://schemas.microsoft.com/office/powerpoint/2010/main" val="30934778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14654" y="260648"/>
            <a:ext cx="2114536" cy="6429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Selektin</a:t>
            </a:r>
          </a:p>
        </p:txBody>
      </p:sp>
      <p:sp>
        <p:nvSpPr>
          <p:cNvPr id="4" name="3 Dikdörtgen"/>
          <p:cNvSpPr/>
          <p:nvPr/>
        </p:nvSpPr>
        <p:spPr>
          <a:xfrm>
            <a:off x="683568" y="980728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tr-TR" sz="2000" dirty="0"/>
              <a:t>Lenfosit ve </a:t>
            </a:r>
            <a:r>
              <a:rPr lang="tr-TR" sz="2000" dirty="0" err="1"/>
              <a:t>endotelyum</a:t>
            </a:r>
            <a:r>
              <a:rPr lang="tr-TR" sz="2000" dirty="0"/>
              <a:t> hücreleri üzerinde bulunan, </a:t>
            </a:r>
            <a:r>
              <a:rPr lang="tr-TR" sz="2000" dirty="0" err="1"/>
              <a:t>transmembran</a:t>
            </a:r>
            <a:r>
              <a:rPr lang="tr-TR" sz="2000" dirty="0"/>
              <a:t> yapısındaki </a:t>
            </a:r>
            <a:r>
              <a:rPr lang="tr-TR" sz="2000" dirty="0" err="1"/>
              <a:t>glikoproteinler</a:t>
            </a:r>
            <a:r>
              <a:rPr lang="tr-TR" sz="2000" dirty="0"/>
              <a:t>;</a:t>
            </a:r>
          </a:p>
          <a:p>
            <a:pPr algn="just"/>
            <a:endParaRPr lang="tr-TR" sz="2000" dirty="0"/>
          </a:p>
          <a:p>
            <a:pPr algn="just">
              <a:buFont typeface="Arial" pitchFamily="34" charset="0"/>
              <a:buChar char="•"/>
            </a:pPr>
            <a:r>
              <a:rPr lang="tr-TR" sz="2000" dirty="0"/>
              <a:t>Lökositlerin damar duvarına bağlanması ve sonra kandan ayrılmasını sağlayan moleküler olaylar zincirinin başında yer alır.</a:t>
            </a:r>
          </a:p>
          <a:p>
            <a:pPr algn="just">
              <a:buFont typeface="Arial" pitchFamily="34" charset="0"/>
              <a:buChar char="•"/>
            </a:pPr>
            <a:endParaRPr lang="tr-TR" sz="2000" dirty="0"/>
          </a:p>
          <a:p>
            <a:pPr algn="just">
              <a:buFont typeface="Arial" pitchFamily="34" charset="0"/>
              <a:buChar char="•"/>
            </a:pPr>
            <a:r>
              <a:rPr lang="tr-TR" sz="2000" dirty="0"/>
              <a:t> </a:t>
            </a:r>
            <a:r>
              <a:rPr lang="tr-TR" sz="2000" dirty="0" err="1"/>
              <a:t>Bağışılık</a:t>
            </a:r>
            <a:r>
              <a:rPr lang="tr-TR" sz="2000" dirty="0"/>
              <a:t> sisteminin görevini yerine getirmesinde son derece önemli!!</a:t>
            </a:r>
          </a:p>
          <a:p>
            <a:pPr algn="just"/>
            <a:endParaRPr lang="tr-TR" sz="2000" dirty="0"/>
          </a:p>
          <a:p>
            <a:pPr algn="just">
              <a:buFont typeface="Arial" pitchFamily="34" charset="0"/>
              <a:buChar char="•"/>
            </a:pPr>
            <a:r>
              <a:rPr lang="tr-TR" sz="2000" dirty="0"/>
              <a:t>Lökositlerin dolaşımla enfeksiyonlu doku bölgesine göçü!!</a:t>
            </a:r>
          </a:p>
          <a:p>
            <a:pPr>
              <a:buFont typeface="Arial" pitchFamily="34" charset="0"/>
              <a:buChar char="•"/>
            </a:pPr>
            <a:endParaRPr lang="tr-TR" sz="2000" dirty="0"/>
          </a:p>
          <a:p>
            <a:endParaRPr lang="tr-TR" sz="2000" dirty="0"/>
          </a:p>
          <a:p>
            <a:endParaRPr lang="tr-TR" sz="2000" dirty="0"/>
          </a:p>
        </p:txBody>
      </p:sp>
      <p:sp>
        <p:nvSpPr>
          <p:cNvPr id="5" name="4 Dikdörtgen"/>
          <p:cNvSpPr/>
          <p:nvPr/>
        </p:nvSpPr>
        <p:spPr>
          <a:xfrm>
            <a:off x="467544" y="4509120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-</a:t>
            </a:r>
            <a:r>
              <a:rPr lang="tr-TR" sz="2000" dirty="0">
                <a:solidFill>
                  <a:schemeClr val="accent1"/>
                </a:solidFill>
              </a:rPr>
              <a:t>P-selektin</a:t>
            </a:r>
            <a:r>
              <a:rPr lang="tr-TR" sz="2000" dirty="0"/>
              <a:t> </a:t>
            </a:r>
            <a:r>
              <a:rPr lang="tr-TR" sz="2000" dirty="0" err="1"/>
              <a:t>trombosit</a:t>
            </a:r>
            <a:r>
              <a:rPr lang="tr-TR" sz="2000" dirty="0"/>
              <a:t> ve </a:t>
            </a:r>
            <a:r>
              <a:rPr lang="tr-TR" sz="2000" dirty="0" err="1"/>
              <a:t>endotelyum</a:t>
            </a:r>
            <a:r>
              <a:rPr lang="tr-TR" sz="2000" dirty="0"/>
              <a:t> hücrelerinde,</a:t>
            </a:r>
          </a:p>
          <a:p>
            <a:r>
              <a:rPr lang="tr-TR" sz="2000" dirty="0"/>
              <a:t>-</a:t>
            </a:r>
            <a:r>
              <a:rPr lang="tr-TR" sz="2000" dirty="0">
                <a:solidFill>
                  <a:schemeClr val="accent1"/>
                </a:solidFill>
              </a:rPr>
              <a:t>E-</a:t>
            </a:r>
            <a:r>
              <a:rPr lang="tr-TR" sz="2000" dirty="0" err="1">
                <a:solidFill>
                  <a:schemeClr val="accent1"/>
                </a:solidFill>
              </a:rPr>
              <a:t>selektinler</a:t>
            </a:r>
            <a:r>
              <a:rPr lang="tr-TR" sz="2000" dirty="0">
                <a:solidFill>
                  <a:schemeClr val="accent1"/>
                </a:solidFill>
              </a:rPr>
              <a:t> </a:t>
            </a:r>
            <a:r>
              <a:rPr lang="tr-TR" sz="2000" dirty="0" err="1"/>
              <a:t>endotelyum</a:t>
            </a:r>
            <a:r>
              <a:rPr lang="tr-TR" sz="2000" dirty="0"/>
              <a:t> hücrelerinde ve </a:t>
            </a:r>
          </a:p>
          <a:p>
            <a:r>
              <a:rPr lang="tr-TR" sz="2000" dirty="0"/>
              <a:t>-</a:t>
            </a:r>
            <a:r>
              <a:rPr lang="tr-TR" sz="2000" dirty="0">
                <a:solidFill>
                  <a:schemeClr val="accent1"/>
                </a:solidFill>
              </a:rPr>
              <a:t>L-</a:t>
            </a:r>
            <a:r>
              <a:rPr lang="tr-TR" sz="2000" dirty="0" err="1">
                <a:solidFill>
                  <a:schemeClr val="accent1"/>
                </a:solidFill>
              </a:rPr>
              <a:t>selektinler</a:t>
            </a:r>
            <a:r>
              <a:rPr lang="tr-TR" sz="2000" dirty="0"/>
              <a:t> lökosit hücre zarlarında bulunan adezyon molekülleri.</a:t>
            </a:r>
          </a:p>
        </p:txBody>
      </p:sp>
    </p:spTree>
    <p:extLst>
      <p:ext uri="{BB962C8B-B14F-4D97-AF65-F5344CB8AC3E}">
        <p14:creationId xmlns:p14="http://schemas.microsoft.com/office/powerpoint/2010/main" val="2636946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Selektin</a:t>
            </a:r>
            <a:b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23411"/>
            <a:ext cx="6858048" cy="623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ikdörtgen 1"/>
          <p:cNvSpPr>
            <a:spLocks noChangeArrowheads="1"/>
          </p:cNvSpPr>
          <p:nvPr/>
        </p:nvSpPr>
        <p:spPr bwMode="auto">
          <a:xfrm>
            <a:off x="3851920" y="6581775"/>
            <a:ext cx="626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dirty="0"/>
              <a:t>2016 by </a:t>
            </a:r>
            <a:r>
              <a:rPr lang="en-US" sz="1200" dirty="0" err="1"/>
              <a:t>Geoffery</a:t>
            </a:r>
            <a:r>
              <a:rPr lang="en-US" sz="1200" dirty="0"/>
              <a:t> </a:t>
            </a:r>
            <a:r>
              <a:rPr lang="en-US" sz="1200" dirty="0" err="1"/>
              <a:t>M.Cooper</a:t>
            </a:r>
            <a:r>
              <a:rPr lang="en-US" sz="1200" dirty="0"/>
              <a:t> Robert </a:t>
            </a:r>
            <a:r>
              <a:rPr lang="en-US" sz="1200" dirty="0" err="1"/>
              <a:t>E.Hausman</a:t>
            </a:r>
            <a:r>
              <a:rPr lang="tr-TR" sz="1200" dirty="0"/>
              <a:t>; </a:t>
            </a:r>
            <a:r>
              <a:rPr lang="tr-TR" sz="1200" dirty="0" err="1"/>
              <a:t>The</a:t>
            </a:r>
            <a:r>
              <a:rPr lang="tr-TR" sz="1200" dirty="0"/>
              <a:t> Cell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08223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642918"/>
            <a:ext cx="5730523" cy="562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5494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28794" y="214290"/>
            <a:ext cx="4786346" cy="868346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Kaderin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27548"/>
            <a:ext cx="6024589" cy="451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38925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214422"/>
            <a:ext cx="8429684" cy="4525963"/>
          </a:xfrm>
        </p:spPr>
        <p:txBody>
          <a:bodyPr>
            <a:normAutofit/>
          </a:bodyPr>
          <a:lstStyle/>
          <a:p>
            <a:pPr algn="just"/>
            <a:r>
              <a:rPr lang="tr-TR" dirty="0" err="1"/>
              <a:t>Kaderinlerin</a:t>
            </a:r>
            <a:r>
              <a:rPr lang="tr-TR" dirty="0"/>
              <a:t> 30 kadar </a:t>
            </a:r>
            <a:r>
              <a:rPr lang="tr-TR" dirty="0" err="1"/>
              <a:t>çeşiti</a:t>
            </a:r>
            <a:r>
              <a:rPr lang="tr-TR" dirty="0"/>
              <a:t> tanımlanmıştır ve </a:t>
            </a:r>
            <a:r>
              <a:rPr lang="tr-TR" b="1" dirty="0" err="1"/>
              <a:t>Ca</a:t>
            </a:r>
            <a:r>
              <a:rPr lang="tr-TR" b="1" dirty="0"/>
              <a:t>² bağımlı </a:t>
            </a:r>
            <a:r>
              <a:rPr lang="tr-TR" dirty="0"/>
              <a:t>çalışan </a:t>
            </a:r>
            <a:r>
              <a:rPr lang="tr-TR" dirty="0" err="1"/>
              <a:t>glikoprotein</a:t>
            </a:r>
            <a:r>
              <a:rPr lang="tr-TR" dirty="0"/>
              <a:t> yapısındadırlar. </a:t>
            </a:r>
          </a:p>
          <a:p>
            <a:pPr algn="just">
              <a:buNone/>
            </a:pPr>
            <a:endParaRPr lang="tr-TR" dirty="0"/>
          </a:p>
          <a:p>
            <a:pPr algn="just"/>
            <a:r>
              <a:rPr lang="tr-TR" dirty="0"/>
              <a:t>Kaderinler </a:t>
            </a:r>
            <a:r>
              <a:rPr lang="tr-TR" b="1" dirty="0"/>
              <a:t>aynı tip hücreleri birbirine </a:t>
            </a:r>
            <a:r>
              <a:rPr lang="tr-TR" dirty="0"/>
              <a:t>bağlar. </a:t>
            </a:r>
            <a:r>
              <a:rPr lang="tr-TR" dirty="0" err="1">
                <a:solidFill>
                  <a:schemeClr val="accent1"/>
                </a:solidFill>
              </a:rPr>
              <a:t>Epitel</a:t>
            </a:r>
            <a:r>
              <a:rPr lang="tr-TR" dirty="0">
                <a:solidFill>
                  <a:schemeClr val="accent1"/>
                </a:solidFill>
              </a:rPr>
              <a:t> hücrelerinde E-kaderin tipi adezyon molekülleri görev yapmaktadır. 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 err="1"/>
              <a:t>Embriyonik</a:t>
            </a:r>
            <a:r>
              <a:rPr lang="tr-TR" dirty="0"/>
              <a:t> dokularda hücreleri </a:t>
            </a:r>
            <a:r>
              <a:rPr lang="tr-TR" dirty="0" err="1"/>
              <a:t>birarada</a:t>
            </a:r>
            <a:r>
              <a:rPr lang="tr-TR" dirty="0"/>
              <a:t> tutan başlıca moleküllerdir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/>
              <a:t>Bulundukları dokuya göre;</a:t>
            </a:r>
          </a:p>
          <a:p>
            <a:pPr lvl="2" algn="just"/>
            <a:r>
              <a:rPr lang="tr-TR" dirty="0"/>
              <a:t>-P-kaderin (</a:t>
            </a:r>
            <a:r>
              <a:rPr lang="tr-TR" dirty="0" err="1"/>
              <a:t>plesenta</a:t>
            </a:r>
            <a:r>
              <a:rPr lang="tr-TR" dirty="0"/>
              <a:t>, </a:t>
            </a:r>
            <a:r>
              <a:rPr lang="tr-TR" dirty="0" err="1"/>
              <a:t>epidermis</a:t>
            </a:r>
            <a:r>
              <a:rPr lang="tr-TR" dirty="0"/>
              <a:t>)</a:t>
            </a:r>
          </a:p>
          <a:p>
            <a:pPr lvl="2" algn="just"/>
            <a:r>
              <a:rPr lang="tr-TR" dirty="0"/>
              <a:t>-E-kaderin ( </a:t>
            </a:r>
            <a:r>
              <a:rPr lang="tr-TR" dirty="0" err="1"/>
              <a:t>epitel</a:t>
            </a:r>
            <a:r>
              <a:rPr lang="tr-TR" dirty="0"/>
              <a:t>)</a:t>
            </a:r>
          </a:p>
          <a:p>
            <a:pPr algn="just">
              <a:buNone/>
            </a:pP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3347863" y="404664"/>
            <a:ext cx="20088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Kaderin</a:t>
            </a:r>
            <a:endParaRPr lang="tr-TR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066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Kaderin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E-kaderin en iyi </a:t>
            </a:r>
            <a:r>
              <a:rPr lang="tr-TR" dirty="0" err="1"/>
              <a:t>karekterize</a:t>
            </a:r>
            <a:r>
              <a:rPr lang="tr-TR" dirty="0"/>
              <a:t> edilen kaderin tipidir. </a:t>
            </a:r>
            <a:r>
              <a:rPr lang="tr-TR" dirty="0" err="1"/>
              <a:t>Blastomer</a:t>
            </a:r>
            <a:r>
              <a:rPr lang="tr-TR" dirty="0"/>
              <a:t> esnasında hücreler arasında bağlantıyı kurar.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İnaktive</a:t>
            </a:r>
            <a:r>
              <a:rPr lang="tr-TR" dirty="0"/>
              <a:t> edici mutasyonlar embriyonun ölümüne yol açar.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2’ye ayrılır;</a:t>
            </a:r>
          </a:p>
          <a:p>
            <a:pPr marL="0" indent="0">
              <a:buNone/>
            </a:pPr>
            <a:r>
              <a:rPr lang="tr-TR" dirty="0"/>
              <a:t>1. Klasik Kaderinler→ </a:t>
            </a:r>
            <a:r>
              <a:rPr lang="tr-TR" dirty="0" err="1"/>
              <a:t>Kadenin</a:t>
            </a:r>
            <a:r>
              <a:rPr lang="tr-TR" dirty="0"/>
              <a:t> </a:t>
            </a:r>
            <a:r>
              <a:rPr lang="tr-TR" dirty="0" err="1"/>
              <a:t>protenini</a:t>
            </a:r>
            <a:r>
              <a:rPr lang="tr-TR" dirty="0"/>
              <a:t> </a:t>
            </a:r>
            <a:r>
              <a:rPr lang="tr-TR" dirty="0" err="1"/>
              <a:t>Aktinle</a:t>
            </a:r>
            <a:r>
              <a:rPr lang="tr-TR" dirty="0"/>
              <a:t> bağlar</a:t>
            </a:r>
          </a:p>
          <a:p>
            <a:pPr marL="0" indent="0">
              <a:buNone/>
            </a:pPr>
            <a:r>
              <a:rPr lang="tr-TR" dirty="0"/>
              <a:t>2. Klasik olmayan </a:t>
            </a:r>
            <a:r>
              <a:rPr lang="tr-TR" dirty="0" err="1"/>
              <a:t>K.→Ara</a:t>
            </a:r>
            <a:r>
              <a:rPr lang="tr-TR" dirty="0"/>
              <a:t> </a:t>
            </a:r>
            <a:r>
              <a:rPr lang="tr-TR" dirty="0" err="1"/>
              <a:t>flamenle</a:t>
            </a:r>
            <a:r>
              <a:rPr lang="tr-TR" dirty="0"/>
              <a:t> bağlanır.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Hücreler yaşlandıkça bu sıkı bağlantı zayıflar.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62068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1988840"/>
            <a:ext cx="6490028" cy="374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67149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7995090" cy="342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03777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57166"/>
            <a:ext cx="6286544" cy="502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49628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7841555" cy="534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277304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1"/>
                </a:solidFill>
              </a:rPr>
              <a:t>Hücre Adezyon Molekülleri ve Hastalıklar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525963"/>
          </a:xfrm>
        </p:spPr>
        <p:txBody>
          <a:bodyPr/>
          <a:lstStyle/>
          <a:p>
            <a:r>
              <a:rPr lang="tr-TR" dirty="0"/>
              <a:t>LAD(Lökosit Adezyon Yetersizliği)→</a:t>
            </a:r>
            <a:r>
              <a:rPr lang="tr-TR" dirty="0" err="1"/>
              <a:t>İntegrin</a:t>
            </a:r>
            <a:r>
              <a:rPr lang="tr-TR" dirty="0"/>
              <a:t> mutasyonu</a:t>
            </a:r>
          </a:p>
          <a:p>
            <a:endParaRPr lang="tr-TR" dirty="0"/>
          </a:p>
          <a:p>
            <a:r>
              <a:rPr lang="tr-TR" dirty="0"/>
              <a:t>E-kaderin → Kanserde metastaz</a:t>
            </a:r>
          </a:p>
          <a:p>
            <a:endParaRPr lang="tr-TR" dirty="0"/>
          </a:p>
          <a:p>
            <a:r>
              <a:rPr lang="tr-TR" dirty="0"/>
              <a:t>Astım → Adezyon molekül ifadesinde artış, </a:t>
            </a:r>
            <a:r>
              <a:rPr lang="tr-TR" dirty="0" err="1"/>
              <a:t>enflamasyon</a:t>
            </a:r>
            <a:r>
              <a:rPr lang="tr-TR" dirty="0"/>
              <a:t> artışı!!</a:t>
            </a:r>
          </a:p>
        </p:txBody>
      </p:sp>
    </p:spTree>
    <p:extLst>
      <p:ext uri="{BB962C8B-B14F-4D97-AF65-F5344CB8AC3E}">
        <p14:creationId xmlns:p14="http://schemas.microsoft.com/office/powerpoint/2010/main" val="893451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1"/>
                </a:solidFill>
              </a:rPr>
              <a:t>ICAM (</a:t>
            </a:r>
            <a:r>
              <a:rPr lang="tr-TR" b="1" dirty="0" err="1">
                <a:solidFill>
                  <a:schemeClr val="accent1"/>
                </a:solidFill>
              </a:rPr>
              <a:t>Immunoglobulin</a:t>
            </a:r>
            <a:r>
              <a:rPr lang="tr-TR" b="1" dirty="0">
                <a:solidFill>
                  <a:schemeClr val="accent1"/>
                </a:solidFill>
              </a:rPr>
              <a:t> </a:t>
            </a:r>
            <a:r>
              <a:rPr lang="tr-TR" b="1" dirty="0" err="1">
                <a:solidFill>
                  <a:schemeClr val="accent1"/>
                </a:solidFill>
              </a:rPr>
              <a:t>Super</a:t>
            </a:r>
            <a:r>
              <a:rPr lang="tr-TR" b="1" dirty="0">
                <a:solidFill>
                  <a:schemeClr val="accent1"/>
                </a:solidFill>
              </a:rPr>
              <a:t> Ailesi)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8092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139640"/>
      </p:ext>
    </p:extLst>
  </p:cSld>
  <p:clrMapOvr>
    <a:masterClrMapping/>
  </p:clrMapOvr>
</p:sld>
</file>

<file path=ppt/theme/theme1.xml><?xml version="1.0" encoding="utf-8"?>
<a:theme xmlns:a="http://schemas.openxmlformats.org/drawingml/2006/main" name="Ornek_Sunu_01_Yata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Ders 3- Sitoplazma ve Organeller</Template>
  <TotalTime>467</TotalTime>
  <Words>1492</Words>
  <Application>Microsoft Office PowerPoint</Application>
  <PresentationFormat>Ekran Gösterisi (4:3)</PresentationFormat>
  <Paragraphs>265</Paragraphs>
  <Slides>53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53</vt:i4>
      </vt:variant>
    </vt:vector>
  </HeadingPairs>
  <TitlesOfParts>
    <vt:vector size="59" baseType="lpstr">
      <vt:lpstr>Arial</vt:lpstr>
      <vt:lpstr>Calibri</vt:lpstr>
      <vt:lpstr>Calibri Light</vt:lpstr>
      <vt:lpstr>Times New Roman</vt:lpstr>
      <vt:lpstr>Verdana</vt:lpstr>
      <vt:lpstr>Ornek_Sunu_01_Yatay</vt:lpstr>
      <vt:lpstr>Ekstraselüler Matriks ve Hücre Matriks Etkileşimleri</vt:lpstr>
      <vt:lpstr>HÜCRE DIŞI MATRİKS (ECM)</vt:lpstr>
      <vt:lpstr>Ekstrasellüler Matriks </vt:lpstr>
      <vt:lpstr>ECM İçeriği</vt:lpstr>
      <vt:lpstr>ECM’ nin Fonksiyonları </vt:lpstr>
      <vt:lpstr>ECM</vt:lpstr>
      <vt:lpstr>ECM’nin yapısı hücreden hücreye değişir</vt:lpstr>
      <vt:lpstr>ECM Nereden Üretilir?</vt:lpstr>
      <vt:lpstr>Bazal Lamina bir ECM Öneğidir</vt:lpstr>
      <vt:lpstr>PowerPoint Sunusu</vt:lpstr>
      <vt:lpstr>Hücrelerarası Matriksi Oluşturan Moleküller</vt:lpstr>
      <vt:lpstr>GAG (Glikozaminoglikanlar)</vt:lpstr>
      <vt:lpstr>PowerPoint Sunusu</vt:lpstr>
      <vt:lpstr>GAG (Glikozaminoglikanlar)</vt:lpstr>
      <vt:lpstr>GAG</vt:lpstr>
      <vt:lpstr>Proteoglikanların fonksiyonları</vt:lpstr>
      <vt:lpstr>PowerPoint Sunusu</vt:lpstr>
      <vt:lpstr>ECM’ nin Yapısal Proteinleri</vt:lpstr>
      <vt:lpstr>Kollajen</vt:lpstr>
      <vt:lpstr>Kollojen Sentezi</vt:lpstr>
      <vt:lpstr>C vitamini önemli!!..</vt:lpstr>
      <vt:lpstr>PowerPoint Sunusu</vt:lpstr>
      <vt:lpstr>İskorbüt Hastalığı</vt:lpstr>
      <vt:lpstr>PowerPoint Sunusu</vt:lpstr>
      <vt:lpstr>PowerPoint Sunusu</vt:lpstr>
      <vt:lpstr>Kollajen bozuklukları</vt:lpstr>
      <vt:lpstr>PowerPoint Sunusu</vt:lpstr>
      <vt:lpstr>PowerPoint Sunusu</vt:lpstr>
      <vt:lpstr>Kollajen Doku Hastalıkları</vt:lpstr>
      <vt:lpstr>Elastin</vt:lpstr>
      <vt:lpstr>Elastin Hastalıkları</vt:lpstr>
      <vt:lpstr>PowerPoint Sunusu</vt:lpstr>
      <vt:lpstr>Adhezyon (Yapışıcı) Proteinler</vt:lpstr>
      <vt:lpstr>Fibronektin</vt:lpstr>
      <vt:lpstr>Laminin</vt:lpstr>
      <vt:lpstr>ECM Proteinleri</vt:lpstr>
      <vt:lpstr>Ektraselular proteazlar</vt:lpstr>
      <vt:lpstr>Hücre-Hücre  ve Hücre-Matriks Bağlantıları</vt:lpstr>
      <vt:lpstr>PowerPoint Sunusu</vt:lpstr>
      <vt:lpstr>Integrin </vt:lpstr>
      <vt:lpstr>Disintegrin</vt:lpstr>
      <vt:lpstr>PowerPoint Sunusu</vt:lpstr>
      <vt:lpstr>Selektin </vt:lpstr>
      <vt:lpstr>PowerPoint Sunusu</vt:lpstr>
      <vt:lpstr>Kaderin</vt:lpstr>
      <vt:lpstr>PowerPoint Sunusu</vt:lpstr>
      <vt:lpstr>Kaderin </vt:lpstr>
      <vt:lpstr>PowerPoint Sunusu</vt:lpstr>
      <vt:lpstr>PowerPoint Sunusu</vt:lpstr>
      <vt:lpstr>PowerPoint Sunusu</vt:lpstr>
      <vt:lpstr>PowerPoint Sunusu</vt:lpstr>
      <vt:lpstr>Hücre Adezyon Molekülleri ve Hastalıklar</vt:lpstr>
      <vt:lpstr>ICAM (Immunoglobulin Super Ailesi)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Hücrelerarası Matriks  ve  Hücre Etkileşimleri</dc:title>
  <dc:creator>pc</dc:creator>
  <cp:lastModifiedBy>Lutfiye Karcioglu Batur</cp:lastModifiedBy>
  <cp:revision>11</cp:revision>
  <dcterms:created xsi:type="dcterms:W3CDTF">2020-04-01T12:23:46Z</dcterms:created>
  <dcterms:modified xsi:type="dcterms:W3CDTF">2022-01-03T09:56:23Z</dcterms:modified>
</cp:coreProperties>
</file>